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8" r:id="rId2"/>
    <p:sldId id="282" r:id="rId3"/>
    <p:sldId id="283" r:id="rId4"/>
    <p:sldId id="288" r:id="rId5"/>
    <p:sldId id="289" r:id="rId6"/>
    <p:sldId id="287" r:id="rId7"/>
    <p:sldId id="290" r:id="rId8"/>
    <p:sldId id="291" r:id="rId9"/>
    <p:sldId id="292" r:id="rId10"/>
    <p:sldId id="29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4CFF"/>
    <a:srgbClr val="DDD203"/>
    <a:srgbClr val="00F301"/>
    <a:srgbClr val="00C20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38"/>
    <p:restoredTop sz="91480"/>
  </p:normalViewPr>
  <p:slideViewPr>
    <p:cSldViewPr snapToGrid="0" snapToObjects="1">
      <p:cViewPr varScale="1">
        <p:scale>
          <a:sx n="139" d="100"/>
          <a:sy n="139" d="100"/>
        </p:scale>
        <p:origin x="2280"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F98C0E-6832-074D-BBD9-5F4E4085A201}" type="datetimeFigureOut">
              <a:rPr lang="en-US" smtClean="0"/>
              <a:t>8/29/23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3524DA-5233-E047-818D-2F715EAA011E}" type="slidenum">
              <a:rPr lang="en-US" smtClean="0"/>
              <a:t>‹#›</a:t>
            </a:fld>
            <a:endParaRPr lang="en-US"/>
          </a:p>
        </p:txBody>
      </p:sp>
    </p:spTree>
    <p:extLst>
      <p:ext uri="{BB962C8B-B14F-4D97-AF65-F5344CB8AC3E}">
        <p14:creationId xmlns:p14="http://schemas.microsoft.com/office/powerpoint/2010/main" val="4258580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6D7EC245-C696-BC48-A093-09C31B30B067}" type="datetimeFigureOut">
              <a:rPr lang="en-US" smtClean="0"/>
              <a:t>8/29/23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D4D64-6D6A-A949-85F4-7FD739F6565F}" type="slidenum">
              <a:rPr lang="en-US" smtClean="0"/>
              <a:t>‹#›</a:t>
            </a:fld>
            <a:endParaRPr lang="en-US"/>
          </a:p>
        </p:txBody>
      </p:sp>
    </p:spTree>
    <p:extLst>
      <p:ext uri="{BB962C8B-B14F-4D97-AF65-F5344CB8AC3E}">
        <p14:creationId xmlns:p14="http://schemas.microsoft.com/office/powerpoint/2010/main" val="1063375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EC245-C696-BC48-A093-09C31B30B067}" type="datetimeFigureOut">
              <a:rPr lang="en-US" smtClean="0"/>
              <a:t>8/29/23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D4D64-6D6A-A949-85F4-7FD739F6565F}" type="slidenum">
              <a:rPr lang="en-US" smtClean="0"/>
              <a:t>‹#›</a:t>
            </a:fld>
            <a:endParaRPr lang="en-US"/>
          </a:p>
        </p:txBody>
      </p:sp>
    </p:spTree>
    <p:extLst>
      <p:ext uri="{BB962C8B-B14F-4D97-AF65-F5344CB8AC3E}">
        <p14:creationId xmlns:p14="http://schemas.microsoft.com/office/powerpoint/2010/main" val="3777130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EC245-C696-BC48-A093-09C31B30B067}" type="datetimeFigureOut">
              <a:rPr lang="en-US" smtClean="0"/>
              <a:t>8/29/23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D4D64-6D6A-A949-85F4-7FD739F6565F}" type="slidenum">
              <a:rPr lang="en-US" smtClean="0"/>
              <a:t>‹#›</a:t>
            </a:fld>
            <a:endParaRPr lang="en-US"/>
          </a:p>
        </p:txBody>
      </p:sp>
    </p:spTree>
    <p:extLst>
      <p:ext uri="{BB962C8B-B14F-4D97-AF65-F5344CB8AC3E}">
        <p14:creationId xmlns:p14="http://schemas.microsoft.com/office/powerpoint/2010/main" val="2550840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EC245-C696-BC48-A093-09C31B30B067}" type="datetimeFigureOut">
              <a:rPr lang="en-US" smtClean="0"/>
              <a:t>8/29/23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D4D64-6D6A-A949-85F4-7FD739F6565F}" type="slidenum">
              <a:rPr lang="en-US" smtClean="0"/>
              <a:t>‹#›</a:t>
            </a:fld>
            <a:endParaRPr lang="en-US"/>
          </a:p>
        </p:txBody>
      </p:sp>
    </p:spTree>
    <p:extLst>
      <p:ext uri="{BB962C8B-B14F-4D97-AF65-F5344CB8AC3E}">
        <p14:creationId xmlns:p14="http://schemas.microsoft.com/office/powerpoint/2010/main" val="3401763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7EC245-C696-BC48-A093-09C31B30B067}" type="datetimeFigureOut">
              <a:rPr lang="en-US" smtClean="0"/>
              <a:t>8/29/23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D4D64-6D6A-A949-85F4-7FD739F6565F}" type="slidenum">
              <a:rPr lang="en-US" smtClean="0"/>
              <a:t>‹#›</a:t>
            </a:fld>
            <a:endParaRPr lang="en-US"/>
          </a:p>
        </p:txBody>
      </p:sp>
    </p:spTree>
    <p:extLst>
      <p:ext uri="{BB962C8B-B14F-4D97-AF65-F5344CB8AC3E}">
        <p14:creationId xmlns:p14="http://schemas.microsoft.com/office/powerpoint/2010/main" val="2382929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7EC245-C696-BC48-A093-09C31B30B067}" type="datetimeFigureOut">
              <a:rPr lang="en-US" smtClean="0"/>
              <a:t>8/29/23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2D4D64-6D6A-A949-85F4-7FD739F6565F}" type="slidenum">
              <a:rPr lang="en-US" smtClean="0"/>
              <a:t>‹#›</a:t>
            </a:fld>
            <a:endParaRPr lang="en-US"/>
          </a:p>
        </p:txBody>
      </p:sp>
    </p:spTree>
    <p:extLst>
      <p:ext uri="{BB962C8B-B14F-4D97-AF65-F5344CB8AC3E}">
        <p14:creationId xmlns:p14="http://schemas.microsoft.com/office/powerpoint/2010/main" val="3910910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7EC245-C696-BC48-A093-09C31B30B067}" type="datetimeFigureOut">
              <a:rPr lang="en-US" smtClean="0"/>
              <a:t>8/29/23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2D4D64-6D6A-A949-85F4-7FD739F6565F}" type="slidenum">
              <a:rPr lang="en-US" smtClean="0"/>
              <a:t>‹#›</a:t>
            </a:fld>
            <a:endParaRPr lang="en-US"/>
          </a:p>
        </p:txBody>
      </p:sp>
    </p:spTree>
    <p:extLst>
      <p:ext uri="{BB962C8B-B14F-4D97-AF65-F5344CB8AC3E}">
        <p14:creationId xmlns:p14="http://schemas.microsoft.com/office/powerpoint/2010/main" val="76532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7EC245-C696-BC48-A093-09C31B30B067}" type="datetimeFigureOut">
              <a:rPr lang="en-US" smtClean="0"/>
              <a:t>8/29/23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2D4D64-6D6A-A949-85F4-7FD739F6565F}" type="slidenum">
              <a:rPr lang="en-US" smtClean="0"/>
              <a:t>‹#›</a:t>
            </a:fld>
            <a:endParaRPr lang="en-US"/>
          </a:p>
        </p:txBody>
      </p:sp>
    </p:spTree>
    <p:extLst>
      <p:ext uri="{BB962C8B-B14F-4D97-AF65-F5344CB8AC3E}">
        <p14:creationId xmlns:p14="http://schemas.microsoft.com/office/powerpoint/2010/main" val="343536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EC245-C696-BC48-A093-09C31B30B067}" type="datetimeFigureOut">
              <a:rPr lang="en-US" smtClean="0"/>
              <a:t>8/29/23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2D4D64-6D6A-A949-85F4-7FD739F6565F}" type="slidenum">
              <a:rPr lang="en-US" smtClean="0"/>
              <a:t>‹#›</a:t>
            </a:fld>
            <a:endParaRPr lang="en-US"/>
          </a:p>
        </p:txBody>
      </p:sp>
    </p:spTree>
    <p:extLst>
      <p:ext uri="{BB962C8B-B14F-4D97-AF65-F5344CB8AC3E}">
        <p14:creationId xmlns:p14="http://schemas.microsoft.com/office/powerpoint/2010/main" val="894801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EC245-C696-BC48-A093-09C31B30B067}" type="datetimeFigureOut">
              <a:rPr lang="en-US" smtClean="0"/>
              <a:t>8/29/23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2D4D64-6D6A-A949-85F4-7FD739F6565F}" type="slidenum">
              <a:rPr lang="en-US" smtClean="0"/>
              <a:t>‹#›</a:t>
            </a:fld>
            <a:endParaRPr lang="en-US"/>
          </a:p>
        </p:txBody>
      </p:sp>
    </p:spTree>
    <p:extLst>
      <p:ext uri="{BB962C8B-B14F-4D97-AF65-F5344CB8AC3E}">
        <p14:creationId xmlns:p14="http://schemas.microsoft.com/office/powerpoint/2010/main" val="1981005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EC245-C696-BC48-A093-09C31B30B067}" type="datetimeFigureOut">
              <a:rPr lang="en-US" smtClean="0"/>
              <a:t>8/29/23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2D4D64-6D6A-A949-85F4-7FD739F6565F}" type="slidenum">
              <a:rPr lang="en-US" smtClean="0"/>
              <a:t>‹#›</a:t>
            </a:fld>
            <a:endParaRPr lang="en-US"/>
          </a:p>
        </p:txBody>
      </p:sp>
    </p:spTree>
    <p:extLst>
      <p:ext uri="{BB962C8B-B14F-4D97-AF65-F5344CB8AC3E}">
        <p14:creationId xmlns:p14="http://schemas.microsoft.com/office/powerpoint/2010/main" val="1888236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7EC245-C696-BC48-A093-09C31B30B067}" type="datetimeFigureOut">
              <a:rPr lang="en-US" smtClean="0"/>
              <a:t>8/29/23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2D4D64-6D6A-A949-85F4-7FD739F6565F}" type="slidenum">
              <a:rPr lang="en-US" smtClean="0"/>
              <a:t>‹#›</a:t>
            </a:fld>
            <a:endParaRPr lang="en-US"/>
          </a:p>
        </p:txBody>
      </p:sp>
    </p:spTree>
    <p:extLst>
      <p:ext uri="{BB962C8B-B14F-4D97-AF65-F5344CB8AC3E}">
        <p14:creationId xmlns:p14="http://schemas.microsoft.com/office/powerpoint/2010/main" val="579242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image" Target="../media/image4.png"/><Relationship Id="rId7"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oleObject" Target="../embeddings/oleObject2.bin"/><Relationship Id="rId5" Type="http://schemas.openxmlformats.org/officeDocument/2006/relationships/image" Target="../media/image1.emf"/><Relationship Id="rId4" Type="http://schemas.openxmlformats.org/officeDocument/2006/relationships/oleObject" Target="../embeddings/oleObject1.bin"/><Relationship Id="rId9"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oYEgdZ3iEK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image" Target="../media/image6.emf"/><Relationship Id="rId7" Type="http://schemas.openxmlformats.org/officeDocument/2006/relationships/image" Target="../media/image8.emf"/><Relationship Id="rId2" Type="http://schemas.openxmlformats.org/officeDocument/2006/relationships/oleObject" Target="../embeddings/oleObject4.bin"/><Relationship Id="rId1" Type="http://schemas.openxmlformats.org/officeDocument/2006/relationships/slideLayout" Target="../slideLayouts/slideLayout2.xml"/><Relationship Id="rId6" Type="http://schemas.openxmlformats.org/officeDocument/2006/relationships/oleObject" Target="../embeddings/oleObject6.bin"/><Relationship Id="rId11" Type="http://schemas.openxmlformats.org/officeDocument/2006/relationships/image" Target="../media/image11.emf"/><Relationship Id="rId5" Type="http://schemas.openxmlformats.org/officeDocument/2006/relationships/image" Target="../media/image7.emf"/><Relationship Id="rId10" Type="http://schemas.openxmlformats.org/officeDocument/2006/relationships/image" Target="../media/image10.emf"/><Relationship Id="rId4" Type="http://schemas.openxmlformats.org/officeDocument/2006/relationships/oleObject" Target="../embeddings/oleObject5.bin"/><Relationship Id="rId9" Type="http://schemas.openxmlformats.org/officeDocument/2006/relationships/image" Target="../media/image9.emf"/></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FF0000"/>
                </a:solidFill>
                <a:latin typeface="Apple Chancery" panose="03020702040506060504" pitchFamily="66" charset="-79"/>
                <a:cs typeface="Apple Chancery" panose="03020702040506060504" pitchFamily="66" charset="-79"/>
              </a:rPr>
              <a:t>Using kinematic equations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575220"/>
                <a:ext cx="8229600" cy="4704893"/>
              </a:xfrm>
            </p:spPr>
            <p:txBody>
              <a:bodyPr>
                <a:normAutofit fontScale="25000" lnSpcReduction="20000"/>
              </a:bodyPr>
              <a:lstStyle/>
              <a:p>
                <a:r>
                  <a:rPr lang="en-US" sz="9600" dirty="0">
                    <a:latin typeface="Times New Roman" panose="02020603050405020304" pitchFamily="18" charset="0"/>
                    <a:cs typeface="Times New Roman" panose="02020603050405020304" pitchFamily="18" charset="0"/>
                  </a:rPr>
                  <a:t>3 main kinematic equations for constantly accelerated motion:</a:t>
                </a:r>
              </a:p>
              <a:p>
                <a:endParaRPr lang="en-US" sz="9600" dirty="0">
                  <a:latin typeface="Times New Roman" panose="02020603050405020304" pitchFamily="18" charset="0"/>
                  <a:cs typeface="Times New Roman" panose="02020603050405020304" pitchFamily="18" charset="0"/>
                </a:endParaRPr>
              </a:p>
              <a:p>
                <a:endParaRPr lang="en-US" sz="9600" dirty="0">
                  <a:latin typeface="Times New Roman" panose="02020603050405020304" pitchFamily="18" charset="0"/>
                  <a:cs typeface="Times New Roman" panose="02020603050405020304" pitchFamily="18" charset="0"/>
                </a:endParaRPr>
              </a:p>
              <a:p>
                <a:pPr marL="0" indent="0">
                  <a:buNone/>
                </a:pPr>
                <a:endParaRPr lang="en-US" sz="9600" dirty="0">
                  <a:latin typeface="Times New Roman" panose="02020603050405020304" pitchFamily="18" charset="0"/>
                  <a:cs typeface="Times New Roman" panose="02020603050405020304" pitchFamily="18" charset="0"/>
                </a:endParaRPr>
              </a:p>
              <a:p>
                <a:r>
                  <a:rPr lang="en-US" sz="9600" u="sng" dirty="0">
                    <a:solidFill>
                      <a:srgbClr val="FF0000"/>
                    </a:solidFill>
                    <a:latin typeface="Times New Roman" panose="02020603050405020304" pitchFamily="18" charset="0"/>
                    <a:cs typeface="Times New Roman" panose="02020603050405020304" pitchFamily="18" charset="0"/>
                  </a:rPr>
                  <a:t>YOU</a:t>
                </a:r>
                <a:r>
                  <a:rPr lang="en-US" sz="9600" dirty="0">
                    <a:solidFill>
                      <a:schemeClr val="tx1"/>
                    </a:solidFill>
                    <a:latin typeface="Times New Roman" panose="02020603050405020304" pitchFamily="18" charset="0"/>
                    <a:cs typeface="Times New Roman" panose="02020603050405020304" pitchFamily="18" charset="0"/>
                  </a:rPr>
                  <a:t> need to know these for the test.</a:t>
                </a:r>
              </a:p>
              <a:p>
                <a:endParaRPr lang="en-US" sz="9600" dirty="0">
                  <a:solidFill>
                    <a:schemeClr val="tx1"/>
                  </a:solidFill>
                  <a:latin typeface="Times New Roman" panose="02020603050405020304" pitchFamily="18" charset="0"/>
                  <a:cs typeface="Times New Roman" panose="02020603050405020304" pitchFamily="18" charset="0"/>
                </a:endParaRPr>
              </a:p>
              <a:p>
                <a:r>
                  <a:rPr lang="en-US" sz="9600" dirty="0">
                    <a:solidFill>
                      <a:schemeClr val="tx1"/>
                    </a:solidFill>
                    <a:latin typeface="Times New Roman" panose="02020603050405020304" pitchFamily="18" charset="0"/>
                    <a:cs typeface="Times New Roman" panose="02020603050405020304" pitchFamily="18" charset="0"/>
                  </a:rPr>
                  <a:t>Remember:</a:t>
                </a:r>
              </a:p>
              <a:p>
                <a:pPr lvl="1"/>
                <a:r>
                  <a:rPr lang="en-US" sz="8000" dirty="0">
                    <a:solidFill>
                      <a:schemeClr val="tx1"/>
                    </a:solidFill>
                    <a:latin typeface="Times New Roman" panose="02020603050405020304" pitchFamily="18" charset="0"/>
                    <a:cs typeface="Times New Roman" panose="02020603050405020304" pitchFamily="18" charset="0"/>
                  </a:rPr>
                  <a:t>x is position (x</a:t>
                </a:r>
                <a:r>
                  <a:rPr lang="en-US" sz="8000" baseline="-25000" dirty="0">
                    <a:solidFill>
                      <a:schemeClr val="tx1"/>
                    </a:solidFill>
                    <a:latin typeface="Times New Roman" panose="02020603050405020304" pitchFamily="18" charset="0"/>
                    <a:cs typeface="Times New Roman" panose="02020603050405020304" pitchFamily="18" charset="0"/>
                  </a:rPr>
                  <a:t>1</a:t>
                </a:r>
                <a:r>
                  <a:rPr lang="en-US" sz="8000" dirty="0">
                    <a:solidFill>
                      <a:schemeClr val="tx1"/>
                    </a:solidFill>
                    <a:latin typeface="Times New Roman" panose="02020603050405020304" pitchFamily="18" charset="0"/>
                    <a:cs typeface="Times New Roman" panose="02020603050405020304" pitchFamily="18" charset="0"/>
                  </a:rPr>
                  <a:t> means position at time 1, </a:t>
                </a:r>
                <a:r>
                  <a:rPr lang="en-US" sz="8000" dirty="0" err="1">
                    <a:solidFill>
                      <a:schemeClr val="tx1"/>
                    </a:solidFill>
                    <a:latin typeface="Times New Roman" panose="02020603050405020304" pitchFamily="18" charset="0"/>
                    <a:cs typeface="Times New Roman" panose="02020603050405020304" pitchFamily="18" charset="0"/>
                  </a:rPr>
                  <a:t>etc</a:t>
                </a:r>
                <a:r>
                  <a:rPr lang="en-US" sz="8000" dirty="0">
                    <a:solidFill>
                      <a:schemeClr val="tx1"/>
                    </a:solidFill>
                    <a:latin typeface="Times New Roman" panose="02020603050405020304" pitchFamily="18" charset="0"/>
                    <a:cs typeface="Times New Roman" panose="02020603050405020304" pitchFamily="18" charset="0"/>
                  </a:rPr>
                  <a:t>) </a:t>
                </a:r>
                <a:r>
                  <a:rPr lang="mr-IN" sz="8000" dirty="0">
                    <a:solidFill>
                      <a:schemeClr val="tx1"/>
                    </a:solidFill>
                    <a:latin typeface="Times New Roman" panose="02020603050405020304" pitchFamily="18" charset="0"/>
                  </a:rPr>
                  <a:t>–</a:t>
                </a:r>
                <a:r>
                  <a:rPr lang="en-US" sz="8000" dirty="0">
                    <a:solidFill>
                      <a:schemeClr val="tx1"/>
                    </a:solidFill>
                    <a:latin typeface="Times New Roman" panose="02020603050405020304" pitchFamily="18" charset="0"/>
                    <a:cs typeface="Times New Roman" panose="02020603050405020304" pitchFamily="18" charset="0"/>
                  </a:rPr>
                  <a:t> change in position (x</a:t>
                </a:r>
                <a:r>
                  <a:rPr lang="en-US" sz="8000" baseline="-25000" dirty="0">
                    <a:solidFill>
                      <a:schemeClr val="tx1"/>
                    </a:solidFill>
                    <a:latin typeface="Times New Roman" panose="02020603050405020304" pitchFamily="18" charset="0"/>
                    <a:cs typeface="Times New Roman" panose="02020603050405020304" pitchFamily="18" charset="0"/>
                  </a:rPr>
                  <a:t>2</a:t>
                </a:r>
                <a:r>
                  <a:rPr lang="en-US" sz="8000" dirty="0">
                    <a:solidFill>
                      <a:schemeClr val="tx1"/>
                    </a:solidFill>
                    <a:latin typeface="Times New Roman" panose="02020603050405020304" pitchFamily="18" charset="0"/>
                    <a:cs typeface="Times New Roman" panose="02020603050405020304" pitchFamily="18" charset="0"/>
                  </a:rPr>
                  <a:t> </a:t>
                </a:r>
                <a:r>
                  <a:rPr lang="mr-IN" sz="8000" dirty="0">
                    <a:solidFill>
                      <a:schemeClr val="tx1"/>
                    </a:solidFill>
                    <a:latin typeface="Times New Roman" panose="02020603050405020304" pitchFamily="18" charset="0"/>
                  </a:rPr>
                  <a:t>–</a:t>
                </a:r>
                <a:r>
                  <a:rPr lang="en-US" sz="8000" dirty="0">
                    <a:solidFill>
                      <a:schemeClr val="tx1"/>
                    </a:solidFill>
                    <a:latin typeface="Times New Roman" panose="02020603050405020304" pitchFamily="18" charset="0"/>
                    <a:cs typeface="Times New Roman" panose="02020603050405020304" pitchFamily="18" charset="0"/>
                  </a:rPr>
                  <a:t> x</a:t>
                </a:r>
                <a:r>
                  <a:rPr lang="en-US" sz="8000" baseline="-25000" dirty="0">
                    <a:solidFill>
                      <a:schemeClr val="tx1"/>
                    </a:solidFill>
                    <a:latin typeface="Times New Roman" panose="02020603050405020304" pitchFamily="18" charset="0"/>
                    <a:cs typeface="Times New Roman" panose="02020603050405020304" pitchFamily="18" charset="0"/>
                  </a:rPr>
                  <a:t>1</a:t>
                </a:r>
                <a:r>
                  <a:rPr lang="en-US" sz="8000" dirty="0">
                    <a:solidFill>
                      <a:schemeClr val="tx1"/>
                    </a:solidFill>
                    <a:latin typeface="Times New Roman" panose="02020603050405020304" pitchFamily="18" charset="0"/>
                    <a:cs typeface="Times New Roman" panose="02020603050405020304" pitchFamily="18" charset="0"/>
                  </a:rPr>
                  <a:t>) is displacement during time </a:t>
                </a:r>
                <a14:m>
                  <m:oMath xmlns:m="http://schemas.openxmlformats.org/officeDocument/2006/math">
                    <m:r>
                      <a:rPr lang="en-US" sz="8000" i="1" smtClean="0">
                        <a:solidFill>
                          <a:schemeClr val="tx1"/>
                        </a:solidFill>
                        <a:latin typeface="Cambria Math" charset="0"/>
                        <a:ea typeface="Cambria Math" charset="0"/>
                        <a:cs typeface="Cambria Math" charset="0"/>
                      </a:rPr>
                      <m:t>∆</m:t>
                    </m:r>
                    <m:r>
                      <a:rPr lang="en-US" sz="8000" b="0" i="1" smtClean="0">
                        <a:solidFill>
                          <a:schemeClr val="tx1"/>
                        </a:solidFill>
                        <a:latin typeface="Cambria Math" charset="0"/>
                        <a:ea typeface="Cambria Math" charset="0"/>
                        <a:cs typeface="Cambria Math" charset="0"/>
                      </a:rPr>
                      <m:t>𝑡</m:t>
                    </m:r>
                  </m:oMath>
                </a14:m>
                <a:r>
                  <a:rPr lang="en-US" sz="8000" dirty="0">
                    <a:solidFill>
                      <a:schemeClr val="tx1"/>
                    </a:solidFill>
                    <a:latin typeface="Times New Roman" panose="02020603050405020304" pitchFamily="18" charset="0"/>
                    <a:cs typeface="Times New Roman" panose="02020603050405020304" pitchFamily="18" charset="0"/>
                  </a:rPr>
                  <a:t> (</a:t>
                </a:r>
                <a:r>
                  <a:rPr lang="en-US" sz="8000" i="1" dirty="0">
                    <a:solidFill>
                      <a:schemeClr val="tx1"/>
                    </a:solidFill>
                    <a:latin typeface="Times New Roman" panose="02020603050405020304" pitchFamily="18" charset="0"/>
                    <a:cs typeface="Times New Roman" panose="02020603050405020304" pitchFamily="18" charset="0"/>
                  </a:rPr>
                  <a:t>t</a:t>
                </a:r>
                <a:r>
                  <a:rPr lang="en-US" sz="8000" i="1" baseline="-25000" dirty="0">
                    <a:solidFill>
                      <a:schemeClr val="tx1"/>
                    </a:solidFill>
                    <a:latin typeface="Times New Roman" panose="02020603050405020304" pitchFamily="18" charset="0"/>
                    <a:cs typeface="Times New Roman" panose="02020603050405020304" pitchFamily="18" charset="0"/>
                  </a:rPr>
                  <a:t>2 </a:t>
                </a:r>
                <a:r>
                  <a:rPr lang="en-US" sz="8000" i="1" dirty="0">
                    <a:solidFill>
                      <a:schemeClr val="tx1"/>
                    </a:solidFill>
                    <a:latin typeface="Times New Roman" panose="02020603050405020304" pitchFamily="18" charset="0"/>
                    <a:cs typeface="Times New Roman" panose="02020603050405020304" pitchFamily="18" charset="0"/>
                  </a:rPr>
                  <a:t>- t</a:t>
                </a:r>
                <a:r>
                  <a:rPr lang="en-US" sz="8000" i="1" baseline="-25000" dirty="0">
                    <a:solidFill>
                      <a:schemeClr val="tx1"/>
                    </a:solidFill>
                    <a:latin typeface="Times New Roman" panose="02020603050405020304" pitchFamily="18" charset="0"/>
                    <a:cs typeface="Times New Roman" panose="02020603050405020304" pitchFamily="18" charset="0"/>
                  </a:rPr>
                  <a:t>1</a:t>
                </a:r>
                <a:r>
                  <a:rPr lang="en-US" sz="8000" i="1" dirty="0">
                    <a:solidFill>
                      <a:schemeClr val="tx1"/>
                    </a:solidFill>
                    <a:latin typeface="Times New Roman" panose="02020603050405020304" pitchFamily="18" charset="0"/>
                    <a:cs typeface="Times New Roman" panose="02020603050405020304" pitchFamily="18" charset="0"/>
                  </a:rPr>
                  <a:t>)</a:t>
                </a:r>
                <a:endParaRPr lang="en-US" sz="8000" dirty="0">
                  <a:solidFill>
                    <a:schemeClr val="tx1"/>
                  </a:solidFill>
                  <a:latin typeface="Times New Roman" panose="02020603050405020304" pitchFamily="18" charset="0"/>
                  <a:cs typeface="Times New Roman" panose="02020603050405020304" pitchFamily="18" charset="0"/>
                </a:endParaRPr>
              </a:p>
              <a:p>
                <a:pPr lvl="1"/>
                <a:r>
                  <a:rPr lang="en-US" sz="8000" dirty="0">
                    <a:solidFill>
                      <a:schemeClr val="tx1"/>
                    </a:solidFill>
                    <a:latin typeface="Times New Roman" panose="02020603050405020304" pitchFamily="18" charset="0"/>
                    <a:cs typeface="Times New Roman" panose="02020603050405020304" pitchFamily="18" charset="0"/>
                  </a:rPr>
                  <a:t>+ sign means in the + direction; - sign means in the </a:t>
                </a:r>
                <a:r>
                  <a:rPr lang="mr-IN" sz="8000" dirty="0">
                    <a:solidFill>
                      <a:schemeClr val="tx1"/>
                    </a:solidFill>
                    <a:latin typeface="Times New Roman" panose="02020603050405020304" pitchFamily="18" charset="0"/>
                  </a:rPr>
                  <a:t>–</a:t>
                </a:r>
                <a:r>
                  <a:rPr lang="en-US" sz="8000" dirty="0">
                    <a:solidFill>
                      <a:schemeClr val="tx1"/>
                    </a:solidFill>
                    <a:latin typeface="Times New Roman" panose="02020603050405020304" pitchFamily="18" charset="0"/>
                    <a:cs typeface="Times New Roman" panose="02020603050405020304" pitchFamily="18" charset="0"/>
                  </a:rPr>
                  <a:t> direction</a:t>
                </a:r>
              </a:p>
              <a:p>
                <a:pPr lvl="1"/>
                <a:r>
                  <a:rPr lang="en-US" sz="8000" dirty="0">
                    <a:solidFill>
                      <a:schemeClr val="tx1"/>
                    </a:solidFill>
                    <a:latin typeface="Times New Roman" panose="02020603050405020304" pitchFamily="18" charset="0"/>
                    <a:cs typeface="Times New Roman" panose="02020603050405020304" pitchFamily="18" charset="0"/>
                  </a:rPr>
                  <a:t>**** negative acceleration </a:t>
                </a:r>
                <a:r>
                  <a:rPr lang="en-US" sz="8000" b="1" u="sng" dirty="0">
                    <a:solidFill>
                      <a:schemeClr val="tx1"/>
                    </a:solidFill>
                    <a:latin typeface="Times New Roman" panose="02020603050405020304" pitchFamily="18" charset="0"/>
                    <a:cs typeface="Times New Roman" panose="02020603050405020304" pitchFamily="18" charset="0"/>
                  </a:rPr>
                  <a:t>does not have to mean </a:t>
                </a:r>
                <a:r>
                  <a:rPr lang="en-US" sz="8000" dirty="0">
                    <a:solidFill>
                      <a:schemeClr val="tx1"/>
                    </a:solidFill>
                    <a:latin typeface="Times New Roman" panose="02020603050405020304" pitchFamily="18" charset="0"/>
                    <a:cs typeface="Times New Roman" panose="02020603050405020304" pitchFamily="18" charset="0"/>
                  </a:rPr>
                  <a:t>slowing down!!!</a:t>
                </a:r>
              </a:p>
              <a:p>
                <a:pPr lvl="1"/>
                <a:r>
                  <a:rPr lang="en-US" sz="8000">
                    <a:latin typeface="Times New Roman" panose="02020603050405020304" pitchFamily="18" charset="0"/>
                    <a:cs typeface="Times New Roman" panose="02020603050405020304" pitchFamily="18" charset="0"/>
                  </a:rPr>
                  <a:t>If in free fall, a = -9.8 m/s</a:t>
                </a:r>
                <a:r>
                  <a:rPr lang="en-US" sz="8000" baseline="30000">
                    <a:latin typeface="Times New Roman" panose="02020603050405020304" pitchFamily="18" charset="0"/>
                    <a:cs typeface="Times New Roman" panose="02020603050405020304" pitchFamily="18" charset="0"/>
                  </a:rPr>
                  <a:t>2</a:t>
                </a:r>
                <a:r>
                  <a:rPr lang="en-US" sz="8000">
                    <a:latin typeface="Times New Roman" panose="02020603050405020304" pitchFamily="18" charset="0"/>
                    <a:cs typeface="Times New Roman" panose="02020603050405020304" pitchFamily="18" charset="0"/>
                  </a:rPr>
                  <a:t> </a:t>
                </a:r>
                <a:r>
                  <a:rPr lang="en-US" sz="8000" u="sng">
                    <a:latin typeface="Times New Roman" panose="02020603050405020304" pitchFamily="18" charset="0"/>
                    <a:cs typeface="Times New Roman" panose="02020603050405020304" pitchFamily="18" charset="0"/>
                  </a:rPr>
                  <a:t>the whole time</a:t>
                </a:r>
                <a:r>
                  <a:rPr lang="en-US" sz="8000">
                    <a:latin typeface="Times New Roman" panose="02020603050405020304" pitchFamily="18" charset="0"/>
                    <a:cs typeface="Times New Roman" panose="02020603050405020304" pitchFamily="18" charset="0"/>
                  </a:rPr>
                  <a:t>, assuming up is positive.</a:t>
                </a:r>
                <a:endParaRPr lang="en-US" sz="8000" dirty="0">
                  <a:solidFill>
                    <a:schemeClr val="tx1"/>
                  </a:solidFill>
                  <a:latin typeface="Times New Roman" panose="02020603050405020304" pitchFamily="18" charset="0"/>
                  <a:cs typeface="Times New Roman" panose="02020603050405020304" pitchFamily="18" charset="0"/>
                </a:endParaRPr>
              </a:p>
              <a:p>
                <a:endParaRPr lang="en-US" u="sng" dirty="0">
                  <a:solidFill>
                    <a:srgbClr val="FF0000"/>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575220"/>
                <a:ext cx="8229600" cy="4704893"/>
              </a:xfrm>
              <a:blipFill rotWithShape="1">
                <a:blip r:embed="rId3"/>
                <a:stretch>
                  <a:fillRect/>
                </a:stretch>
              </a:blipFill>
            </p:spPr>
            <p:txBody>
              <a:bodyPr/>
              <a:lstStyle/>
              <a:p>
                <a:r>
                  <a:rPr lang="en-US">
                    <a:noFill/>
                  </a:rPr>
                  <a:t> </a:t>
                </a:r>
              </a:p>
            </p:txBody>
          </p:sp>
        </mc:Fallback>
      </mc:AlternateContent>
      <p:sp>
        <p:nvSpPr>
          <p:cNvPr id="10" name="Rectangle 9">
            <a:extLst>
              <a:ext uri="{FF2B5EF4-FFF2-40B4-BE49-F238E27FC236}">
                <a16:creationId xmlns:a16="http://schemas.microsoft.com/office/drawing/2014/main" id="{65EAF628-B62E-4B4D-BB1D-50504A63C2B2}"/>
              </a:ext>
            </a:extLst>
          </p:cNvPr>
          <p:cNvSpPr/>
          <p:nvPr/>
        </p:nvSpPr>
        <p:spPr>
          <a:xfrm>
            <a:off x="352438" y="2158251"/>
            <a:ext cx="1873086" cy="741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a:extLst>
              <a:ext uri="{FF2B5EF4-FFF2-40B4-BE49-F238E27FC236}">
                <a16:creationId xmlns:a16="http://schemas.microsoft.com/office/drawing/2014/main" id="{0240B188-F54D-C344-9D0C-966578220D01}"/>
              </a:ext>
            </a:extLst>
          </p:cNvPr>
          <p:cNvSpPr/>
          <p:nvPr/>
        </p:nvSpPr>
        <p:spPr>
          <a:xfrm>
            <a:off x="2419048" y="2158251"/>
            <a:ext cx="3205238" cy="741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a:extLst>
              <a:ext uri="{FF2B5EF4-FFF2-40B4-BE49-F238E27FC236}">
                <a16:creationId xmlns:a16="http://schemas.microsoft.com/office/drawing/2014/main" id="{FD6F8CDF-9E5A-F64E-983E-161B75409FC6}"/>
              </a:ext>
            </a:extLst>
          </p:cNvPr>
          <p:cNvSpPr/>
          <p:nvPr/>
        </p:nvSpPr>
        <p:spPr>
          <a:xfrm>
            <a:off x="5836784" y="2158251"/>
            <a:ext cx="3029974" cy="741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aphicFrame>
        <p:nvGraphicFramePr>
          <p:cNvPr id="4" name="Object 3"/>
          <p:cNvGraphicFramePr>
            <a:graphicFrameLocks noChangeAspect="1"/>
          </p:cNvGraphicFramePr>
          <p:nvPr>
            <p:extLst>
              <p:ext uri="{D42A27DB-BD31-4B8C-83A1-F6EECF244321}">
                <p14:modId xmlns:p14="http://schemas.microsoft.com/office/powerpoint/2010/main" val="631342379"/>
              </p:ext>
            </p:extLst>
          </p:nvPr>
        </p:nvGraphicFramePr>
        <p:xfrm>
          <a:off x="457200" y="2299407"/>
          <a:ext cx="1686325" cy="472171"/>
        </p:xfrm>
        <a:graphic>
          <a:graphicData uri="http://schemas.openxmlformats.org/presentationml/2006/ole">
            <mc:AlternateContent xmlns:mc="http://schemas.openxmlformats.org/markup-compatibility/2006">
              <mc:Choice xmlns:v="urn:schemas-microsoft-com:vml" Requires="v">
                <p:oleObj name="Equation" r:id="rId4" imgW="952500" imgH="266700" progId="Equation.DSMT4">
                  <p:embed/>
                </p:oleObj>
              </mc:Choice>
              <mc:Fallback>
                <p:oleObj name="Equation" r:id="rId4" imgW="952500" imgH="266700" progId="Equation.DSMT4">
                  <p:embed/>
                  <p:pic>
                    <p:nvPicPr>
                      <p:cNvPr id="0" name=""/>
                      <p:cNvPicPr/>
                      <p:nvPr/>
                    </p:nvPicPr>
                    <p:blipFill>
                      <a:blip r:embed="rId5"/>
                      <a:stretch>
                        <a:fillRect/>
                      </a:stretch>
                    </p:blipFill>
                    <p:spPr>
                      <a:xfrm>
                        <a:off x="457200" y="2299407"/>
                        <a:ext cx="1686325" cy="472171"/>
                      </a:xfrm>
                      <a:prstGeom prst="rect">
                        <a:avLst/>
                      </a:prstGeom>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3970631976"/>
              </p:ext>
            </p:extLst>
          </p:nvPr>
        </p:nvGraphicFramePr>
        <p:xfrm>
          <a:off x="5932076" y="2231828"/>
          <a:ext cx="2922587" cy="539750"/>
        </p:xfrm>
        <a:graphic>
          <a:graphicData uri="http://schemas.openxmlformats.org/presentationml/2006/ole">
            <mc:AlternateContent xmlns:mc="http://schemas.openxmlformats.org/markup-compatibility/2006">
              <mc:Choice xmlns:v="urn:schemas-microsoft-com:vml" Requires="v">
                <p:oleObj name="Equation" r:id="rId6" imgW="1651000" imgH="304800" progId="Equation.DSMT4">
                  <p:embed/>
                </p:oleObj>
              </mc:Choice>
              <mc:Fallback>
                <p:oleObj name="Equation" r:id="rId6" imgW="1651000" imgH="304800" progId="Equation.DSMT4">
                  <p:embed/>
                  <p:pic>
                    <p:nvPicPr>
                      <p:cNvPr id="0" name=""/>
                      <p:cNvPicPr/>
                      <p:nvPr/>
                    </p:nvPicPr>
                    <p:blipFill>
                      <a:blip r:embed="rId7"/>
                      <a:stretch>
                        <a:fillRect/>
                      </a:stretch>
                    </p:blipFill>
                    <p:spPr>
                      <a:xfrm>
                        <a:off x="5932076" y="2231828"/>
                        <a:ext cx="2922587" cy="539750"/>
                      </a:xfrm>
                      <a:prstGeom prst="rect">
                        <a:avLst/>
                      </a:prstGeom>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2959878453"/>
              </p:ext>
            </p:extLst>
          </p:nvPr>
        </p:nvGraphicFramePr>
        <p:xfrm>
          <a:off x="2600476" y="2151166"/>
          <a:ext cx="2921000" cy="741362"/>
        </p:xfrm>
        <a:graphic>
          <a:graphicData uri="http://schemas.openxmlformats.org/presentationml/2006/ole">
            <mc:AlternateContent xmlns:mc="http://schemas.openxmlformats.org/markup-compatibility/2006">
              <mc:Choice xmlns:v="urn:schemas-microsoft-com:vml" Requires="v">
                <p:oleObj name="Equation" r:id="rId8" imgW="1651000" imgH="419100" progId="Equation.DSMT4">
                  <p:embed/>
                </p:oleObj>
              </mc:Choice>
              <mc:Fallback>
                <p:oleObj name="Equation" r:id="rId8" imgW="1651000" imgH="419100" progId="Equation.DSMT4">
                  <p:embed/>
                  <p:pic>
                    <p:nvPicPr>
                      <p:cNvPr id="0" name=""/>
                      <p:cNvPicPr/>
                      <p:nvPr/>
                    </p:nvPicPr>
                    <p:blipFill>
                      <a:blip r:embed="rId9"/>
                      <a:stretch>
                        <a:fillRect/>
                      </a:stretch>
                    </p:blipFill>
                    <p:spPr>
                      <a:xfrm>
                        <a:off x="2600476" y="2151166"/>
                        <a:ext cx="2921000" cy="741362"/>
                      </a:xfrm>
                      <a:prstGeom prst="rect">
                        <a:avLst/>
                      </a:prstGeom>
                    </p:spPr>
                  </p:pic>
                </p:oleObj>
              </mc:Fallback>
            </mc:AlternateContent>
          </a:graphicData>
        </a:graphic>
      </p:graphicFrame>
    </p:spTree>
    <p:extLst>
      <p:ext uri="{BB962C8B-B14F-4D97-AF65-F5344CB8AC3E}">
        <p14:creationId xmlns:p14="http://schemas.microsoft.com/office/powerpoint/2010/main" val="1380327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FF0000"/>
                </a:solidFill>
                <a:latin typeface="Apple Chancery" panose="03020702040506060504" pitchFamily="66" charset="-79"/>
                <a:cs typeface="Apple Chancery" panose="03020702040506060504" pitchFamily="66" charset="-79"/>
              </a:rPr>
              <a:t>the well Problem - solution</a:t>
            </a:r>
          </a:p>
        </p:txBody>
      </p:sp>
      <p:sp>
        <p:nvSpPr>
          <p:cNvPr id="3" name="Content Placeholder 2"/>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See solution posted on class Website</a:t>
            </a:r>
          </a:p>
        </p:txBody>
      </p:sp>
      <p:sp>
        <p:nvSpPr>
          <p:cNvPr id="4" name="Content Placeholder 2">
            <a:extLst>
              <a:ext uri="{FF2B5EF4-FFF2-40B4-BE49-F238E27FC236}">
                <a16:creationId xmlns:a16="http://schemas.microsoft.com/office/drawing/2014/main" id="{1E41C6CB-7E5C-994E-9965-CCB3DB06ECCE}"/>
              </a:ext>
            </a:extLst>
          </p:cNvPr>
          <p:cNvSpPr txBox="1">
            <a:spLocks/>
          </p:cNvSpPr>
          <p:nvPr/>
        </p:nvSpPr>
        <p:spPr>
          <a:xfrm>
            <a:off x="486439" y="4010295"/>
            <a:ext cx="8197703" cy="1424271"/>
          </a:xfrm>
          <a:prstGeom prst="rect">
            <a:avLst/>
          </a:prstGeom>
        </p:spPr>
        <p:txBody>
          <a:bodyPr vert="horz" lIns="68580" tIns="34290" rIns="68580" bIns="34290" rtlCol="0">
            <a:normAutofit fontScale="85000" lnSpcReduction="200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2200" kern="1200">
                <a:solidFill>
                  <a:schemeClr val="tx1">
                    <a:lumMod val="85000"/>
                    <a:lumOff val="15000"/>
                  </a:schemeClr>
                </a:solidFill>
                <a:latin typeface="Palatino Linotype" charset="0"/>
                <a:ea typeface="Palatino Linotype" charset="0"/>
                <a:cs typeface="Palatino Linotype" charset="0"/>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2000" kern="1200">
                <a:solidFill>
                  <a:schemeClr val="tx1">
                    <a:lumMod val="85000"/>
                    <a:lumOff val="15000"/>
                  </a:schemeClr>
                </a:solidFill>
                <a:latin typeface="Palatino Linotype" charset="0"/>
                <a:ea typeface="Palatino Linotype" charset="0"/>
                <a:cs typeface="Palatino Linotype" charset="0"/>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Palatino Linotype" charset="0"/>
                <a:ea typeface="Palatino Linotype" charset="0"/>
                <a:cs typeface="Palatino Linotype" charset="0"/>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Palatino Linotype" charset="0"/>
                <a:ea typeface="Palatino Linotype" charset="0"/>
                <a:cs typeface="Palatino Linotype" charset="0"/>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Palatino Linotype" charset="0"/>
                <a:ea typeface="Palatino Linotype" charset="0"/>
                <a:cs typeface="Palatino Linotype" charset="0"/>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r>
              <a:rPr lang="en-US" sz="2400" dirty="0">
                <a:latin typeface="Times New Roman" panose="02020603050405020304" pitchFamily="18" charset="0"/>
                <a:cs typeface="Times New Roman" panose="02020603050405020304" pitchFamily="18" charset="0"/>
              </a:rPr>
              <a:t>(Note that the “pebble in the well” problem on the Website is the same problem as this one with slight modification in the sense that it actually tells you it takes 8 seconds of total elapsed time for the sound of the splash to get back to you.  The solution to the problem is essentially the same, though.)  </a:t>
            </a:r>
            <a:br>
              <a:rPr lang="en-US" dirty="0">
                <a:latin typeface="Times New Roman" panose="02020603050405020304" pitchFamily="18" charset="0"/>
                <a:cs typeface="Times New Roman" panose="02020603050405020304" pitchFamily="18" charset="0"/>
              </a:rPr>
            </a:br>
            <a:br>
              <a:rPr lang="en-US" sz="1650" dirty="0"/>
            </a:br>
            <a:endParaRPr lang="en-US" sz="1650" i="1" dirty="0"/>
          </a:p>
        </p:txBody>
      </p:sp>
    </p:spTree>
    <p:extLst>
      <p:ext uri="{BB962C8B-B14F-4D97-AF65-F5344CB8AC3E}">
        <p14:creationId xmlns:p14="http://schemas.microsoft.com/office/powerpoint/2010/main" val="2180010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FF0000"/>
                </a:solidFill>
                <a:latin typeface="Apple Chancery" panose="03020702040506060504" pitchFamily="66" charset="-79"/>
                <a:cs typeface="Apple Chancery" panose="03020702040506060504" pitchFamily="66" charset="-79"/>
              </a:rPr>
              <a:t>Free fall</a:t>
            </a:r>
          </a:p>
        </p:txBody>
      </p:sp>
      <p:sp>
        <p:nvSpPr>
          <p:cNvPr id="3" name="Content Placeholder 2"/>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A special case of kinematics is for objects moving under the influence of gravity only</a:t>
            </a:r>
          </a:p>
          <a:p>
            <a:r>
              <a:rPr lang="en-US" sz="2400" dirty="0">
                <a:latin typeface="Times New Roman" panose="02020603050405020304" pitchFamily="18" charset="0"/>
                <a:cs typeface="Times New Roman" panose="02020603050405020304" pitchFamily="18" charset="0"/>
              </a:rPr>
              <a:t>An object affected by only gravity is said to be in </a:t>
            </a:r>
            <a:r>
              <a:rPr lang="en-US" sz="2400" b="1" dirty="0">
                <a:latin typeface="Times New Roman" panose="02020603050405020304" pitchFamily="18" charset="0"/>
                <a:cs typeface="Times New Roman" panose="02020603050405020304" pitchFamily="18" charset="0"/>
              </a:rPr>
              <a:t>free fall</a:t>
            </a:r>
          </a:p>
          <a:p>
            <a:pPr lvl="1"/>
            <a:r>
              <a:rPr lang="en-US" sz="2000" dirty="0">
                <a:latin typeface="Times New Roman" panose="02020603050405020304" pitchFamily="18" charset="0"/>
                <a:cs typeface="Times New Roman" panose="02020603050405020304" pitchFamily="18" charset="0"/>
              </a:rPr>
              <a:t>By the way, it doesn’t actually have to be falling </a:t>
            </a:r>
            <a:r>
              <a:rPr lang="en-US" sz="2000" i="1" dirty="0">
                <a:latin typeface="Times New Roman" panose="02020603050405020304" pitchFamily="18" charset="0"/>
                <a:cs typeface="Times New Roman" panose="02020603050405020304" pitchFamily="18" charset="0"/>
              </a:rPr>
              <a:t>down</a:t>
            </a:r>
            <a:r>
              <a:rPr lang="en-US" sz="2000" dirty="0">
                <a:latin typeface="Times New Roman" panose="02020603050405020304" pitchFamily="18" charset="0"/>
                <a:cs typeface="Times New Roman" panose="02020603050405020304" pitchFamily="18" charset="0"/>
              </a:rPr>
              <a:t> to be in free fall – just free of any other influences</a:t>
            </a:r>
          </a:p>
          <a:p>
            <a:pPr lvl="1"/>
            <a:r>
              <a:rPr lang="en-US" sz="2000" dirty="0">
                <a:latin typeface="Times New Roman" panose="02020603050405020304" pitchFamily="18" charset="0"/>
                <a:cs typeface="Times New Roman" panose="02020603050405020304" pitchFamily="18" charset="0"/>
              </a:rPr>
              <a:t>For now, we’ll consider the effects of air resistance to be insignificant and therefore ignore it</a:t>
            </a:r>
          </a:p>
          <a:p>
            <a:pPr marL="85725" indent="0">
              <a:buNone/>
            </a:pPr>
            <a:endParaRPr lang="en-US" sz="135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Question: if I drop a heavy object and a light object from the same height, which one will hit the ground first?</a:t>
            </a:r>
          </a:p>
          <a:p>
            <a:endParaRPr lang="en-US" dirty="0"/>
          </a:p>
        </p:txBody>
      </p:sp>
      <p:sp>
        <p:nvSpPr>
          <p:cNvPr id="4" name="TextBox 3">
            <a:hlinkClick r:id="rId2"/>
          </p:cNvPr>
          <p:cNvSpPr txBox="1"/>
          <p:nvPr/>
        </p:nvSpPr>
        <p:spPr>
          <a:xfrm>
            <a:off x="3769593" y="5616016"/>
            <a:ext cx="1061898" cy="338554"/>
          </a:xfrm>
          <a:prstGeom prst="rect">
            <a:avLst/>
          </a:prstGeom>
          <a:noFill/>
        </p:spPr>
        <p:txBody>
          <a:bodyPr wrap="square" rtlCol="0">
            <a:spAutoFit/>
          </a:bodyPr>
          <a:lstStyle/>
          <a:p>
            <a:r>
              <a:rPr lang="en-US" sz="1600" dirty="0">
                <a:hlinkClick r:id="rId2"/>
              </a:rPr>
              <a:t>Test it!</a:t>
            </a:r>
            <a:endParaRPr lang="en-US" sz="1600" dirty="0"/>
          </a:p>
        </p:txBody>
      </p:sp>
    </p:spTree>
    <p:extLst>
      <p:ext uri="{BB962C8B-B14F-4D97-AF65-F5344CB8AC3E}">
        <p14:creationId xmlns:p14="http://schemas.microsoft.com/office/powerpoint/2010/main" val="642934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FF0000"/>
                </a:solidFill>
                <a:latin typeface="Apple Chancery" panose="03020702040506060504" pitchFamily="66" charset="-79"/>
                <a:cs typeface="Apple Chancery" panose="03020702040506060504" pitchFamily="66" charset="-79"/>
              </a:rPr>
              <a:t>Gravitational acceleration</a:t>
            </a:r>
          </a:p>
        </p:txBody>
      </p:sp>
      <p:sp>
        <p:nvSpPr>
          <p:cNvPr id="3" name="Content Placeholder 2"/>
          <p:cNvSpPr>
            <a:spLocks noGrp="1"/>
          </p:cNvSpPr>
          <p:nvPr>
            <p:ph idx="1"/>
          </p:nvPr>
        </p:nvSpPr>
        <p:spPr>
          <a:xfrm>
            <a:off x="333632" y="1621765"/>
            <a:ext cx="8513806" cy="3710114"/>
          </a:xfrm>
        </p:spPr>
        <p:txBody>
          <a:bodyPr>
            <a:normAutofit fontScale="70000" lnSpcReduction="20000"/>
          </a:bodyPr>
          <a:lstStyle/>
          <a:p>
            <a:r>
              <a:rPr lang="en-US" dirty="0">
                <a:latin typeface="Times New Roman" panose="02020603050405020304" pitchFamily="18" charset="0"/>
                <a:cs typeface="Times New Roman" panose="02020603050405020304" pitchFamily="18" charset="0"/>
              </a:rPr>
              <a:t>Gravity causes objects to accelerate</a:t>
            </a:r>
          </a:p>
          <a:p>
            <a:r>
              <a:rPr lang="en-US" dirty="0">
                <a:latin typeface="Times New Roman" panose="02020603050405020304" pitchFamily="18" charset="0"/>
                <a:cs typeface="Times New Roman" panose="02020603050405020304" pitchFamily="18" charset="0"/>
              </a:rPr>
              <a:t>If we’re close to sea level, we consider the Earth’s gravitational acceleration to be constant</a:t>
            </a:r>
          </a:p>
          <a:p>
            <a:r>
              <a:rPr lang="en-US" dirty="0">
                <a:latin typeface="Times New Roman" panose="02020603050405020304" pitchFamily="18" charset="0"/>
                <a:cs typeface="Times New Roman" panose="02020603050405020304" pitchFamily="18" charset="0"/>
              </a:rPr>
              <a:t>For our purposes, we will assume the magnitude of  this acceleration is always g = 9.80 m/s</a:t>
            </a:r>
            <a:r>
              <a:rPr lang="en-US" baseline="30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and it always points towards the Earth’s center (so                          if + is up)</a:t>
            </a:r>
          </a:p>
          <a:p>
            <a:r>
              <a:rPr lang="en-US" dirty="0">
                <a:latin typeface="Times New Roman" panose="02020603050405020304" pitchFamily="18" charset="0"/>
                <a:cs typeface="Times New Roman" panose="02020603050405020304" pitchFamily="18" charset="0"/>
              </a:rPr>
              <a:t>Next unit, we’ll talk about why!</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Some notes: </a:t>
            </a:r>
          </a:p>
          <a:p>
            <a:pPr lvl="1"/>
            <a:r>
              <a:rPr lang="en-US" dirty="0">
                <a:latin typeface="Times New Roman" panose="02020603050405020304" pitchFamily="18" charset="0"/>
                <a:cs typeface="Times New Roman" panose="02020603050405020304" pitchFamily="18" charset="0"/>
              </a:rPr>
              <a:t>Final velocity (at ground) is NOT zero!</a:t>
            </a:r>
          </a:p>
          <a:p>
            <a:pPr lvl="1"/>
            <a:r>
              <a:rPr lang="en-US" dirty="0">
                <a:latin typeface="Times New Roman" panose="02020603050405020304" pitchFamily="18" charset="0"/>
                <a:cs typeface="Times New Roman" panose="02020603050405020304" pitchFamily="18" charset="0"/>
              </a:rPr>
              <a:t>Velocity at the </a:t>
            </a:r>
            <a:r>
              <a:rPr lang="en-US" u="sng" dirty="0">
                <a:latin typeface="Times New Roman" panose="02020603050405020304" pitchFamily="18" charset="0"/>
                <a:cs typeface="Times New Roman" panose="02020603050405020304" pitchFamily="18" charset="0"/>
              </a:rPr>
              <a:t>top</a:t>
            </a:r>
            <a:r>
              <a:rPr lang="en-US" dirty="0">
                <a:latin typeface="Times New Roman" panose="02020603050405020304" pitchFamily="18" charset="0"/>
                <a:cs typeface="Times New Roman" panose="02020603050405020304" pitchFamily="18" charset="0"/>
              </a:rPr>
              <a:t> is</a:t>
            </a:r>
            <a:r>
              <a:rPr lang="mr-IN" dirty="0">
                <a:latin typeface="Times New Roman" panose="02020603050405020304" pitchFamily="18" charset="0"/>
              </a:rPr>
              <a:t>…</a:t>
            </a:r>
            <a:r>
              <a:rPr lang="en-US" dirty="0">
                <a:latin typeface="Times New Roman" panose="02020603050405020304" pitchFamily="18" charset="0"/>
                <a:cs typeface="Times New Roman" panose="02020603050405020304" pitchFamily="18" charset="0"/>
              </a:rPr>
              <a:t>?</a:t>
            </a:r>
          </a:p>
          <a:p>
            <a:endParaRPr lang="en-US" dirty="0"/>
          </a:p>
        </p:txBody>
      </p:sp>
      <p:pic>
        <p:nvPicPr>
          <p:cNvPr id="4" name="Picture 3" descr="Wile falling.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47340" y="3336266"/>
            <a:ext cx="1872043" cy="1722279"/>
          </a:xfrm>
          <a:prstGeom prst="rect">
            <a:avLst/>
          </a:prstGeom>
        </p:spPr>
      </p:pic>
      <p:pic>
        <p:nvPicPr>
          <p:cNvPr id="5" name="Picture 4">
            <a:extLst>
              <a:ext uri="{FF2B5EF4-FFF2-40B4-BE49-F238E27FC236}">
                <a16:creationId xmlns:a16="http://schemas.microsoft.com/office/drawing/2014/main" id="{3581A5AF-5254-FE4A-98B4-4490365CC0F6}"/>
              </a:ext>
            </a:extLst>
          </p:cNvPr>
          <p:cNvPicPr>
            <a:picLocks noChangeAspect="1"/>
          </p:cNvPicPr>
          <p:nvPr/>
        </p:nvPicPr>
        <p:blipFill>
          <a:blip r:embed="rId3"/>
          <a:stretch>
            <a:fillRect/>
          </a:stretch>
        </p:blipFill>
        <p:spPr>
          <a:xfrm>
            <a:off x="1176772" y="3027404"/>
            <a:ext cx="1700615" cy="498847"/>
          </a:xfrm>
          <a:prstGeom prst="rect">
            <a:avLst/>
          </a:prstGeom>
        </p:spPr>
      </p:pic>
    </p:spTree>
    <p:extLst>
      <p:ext uri="{BB962C8B-B14F-4D97-AF65-F5344CB8AC3E}">
        <p14:creationId xmlns:p14="http://schemas.microsoft.com/office/powerpoint/2010/main" val="3708859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latin typeface="Apple Chancery" panose="03020702040506060504" pitchFamily="66" charset="-79"/>
                <a:cs typeface="Apple Chancery" panose="03020702040506060504" pitchFamily="66" charset="-79"/>
              </a:rPr>
              <a:t>Free fall example #1</a:t>
            </a:r>
          </a:p>
        </p:txBody>
      </p:sp>
      <p:sp>
        <p:nvSpPr>
          <p:cNvPr id="3" name="Content Placeholder 2"/>
          <p:cNvSpPr>
            <a:spLocks noGrp="1"/>
          </p:cNvSpPr>
          <p:nvPr>
            <p:ph idx="1"/>
          </p:nvPr>
        </p:nvSpPr>
        <p:spPr/>
        <p:txBody>
          <a:bodyPr/>
          <a:lstStyle/>
          <a:p>
            <a:r>
              <a:rPr lang="en-US" sz="2800" dirty="0">
                <a:latin typeface="Times New Roman" panose="02020603050405020304" pitchFamily="18" charset="0"/>
                <a:cs typeface="Times New Roman" panose="02020603050405020304" pitchFamily="18" charset="0"/>
              </a:rPr>
              <a:t>Wile E. Coyote steps off a cliff after giving up pursuit of the Roadrunner (we’ll assume his initial velocity is essentially 0 m/s). After 3.5 seconds, he hits the canyon floor below. How tall is the cliff, and how fast was he going when he hit the ground?</a:t>
            </a:r>
          </a:p>
          <a:p>
            <a:endParaRPr lang="en-US" dirty="0"/>
          </a:p>
        </p:txBody>
      </p:sp>
    </p:spTree>
    <p:extLst>
      <p:ext uri="{BB962C8B-B14F-4D97-AF65-F5344CB8AC3E}">
        <p14:creationId xmlns:p14="http://schemas.microsoft.com/office/powerpoint/2010/main" val="2783416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1546"/>
          </a:xfrm>
        </p:spPr>
        <p:txBody>
          <a:bodyPr>
            <a:normAutofit/>
          </a:bodyPr>
          <a:lstStyle/>
          <a:p>
            <a:r>
              <a:rPr lang="en-US" sz="4000" dirty="0">
                <a:solidFill>
                  <a:srgbClr val="FF0000"/>
                </a:solidFill>
                <a:latin typeface="Apple Chancery" panose="03020702040506060504" pitchFamily="66" charset="-79"/>
                <a:cs typeface="Apple Chancery" panose="03020702040506060504" pitchFamily="66" charset="-79"/>
              </a:rPr>
              <a:t>Free Fall Example #1 - solution</a:t>
            </a:r>
          </a:p>
        </p:txBody>
      </p:sp>
      <p:graphicFrame>
        <p:nvGraphicFramePr>
          <p:cNvPr id="4" name="Object 3"/>
          <p:cNvGraphicFramePr>
            <a:graphicFrameLocks noChangeAspect="1"/>
          </p:cNvGraphicFramePr>
          <p:nvPr>
            <p:extLst>
              <p:ext uri="{D42A27DB-BD31-4B8C-83A1-F6EECF244321}">
                <p14:modId xmlns:p14="http://schemas.microsoft.com/office/powerpoint/2010/main" val="3050295338"/>
              </p:ext>
            </p:extLst>
          </p:nvPr>
        </p:nvGraphicFramePr>
        <p:xfrm>
          <a:off x="457200" y="4257551"/>
          <a:ext cx="1407195" cy="2130896"/>
        </p:xfrm>
        <a:graphic>
          <a:graphicData uri="http://schemas.openxmlformats.org/presentationml/2006/ole">
            <mc:AlternateContent xmlns:mc="http://schemas.openxmlformats.org/markup-compatibility/2006">
              <mc:Choice xmlns:v="urn:schemas-microsoft-com:vml" Requires="v">
                <p:oleObj name="Equation" r:id="rId2" imgW="889000" imgH="1346200" progId="Equation.DSMT4">
                  <p:embed/>
                </p:oleObj>
              </mc:Choice>
              <mc:Fallback>
                <p:oleObj name="Equation" r:id="rId2" imgW="889000" imgH="1346200" progId="Equation.DSMT4">
                  <p:embed/>
                  <p:pic>
                    <p:nvPicPr>
                      <p:cNvPr id="4" name="Object 3"/>
                      <p:cNvPicPr/>
                      <p:nvPr/>
                    </p:nvPicPr>
                    <p:blipFill>
                      <a:blip r:embed="rId3"/>
                      <a:stretch>
                        <a:fillRect/>
                      </a:stretch>
                    </p:blipFill>
                    <p:spPr>
                      <a:xfrm>
                        <a:off x="457200" y="4257551"/>
                        <a:ext cx="1407195" cy="2130896"/>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038995351"/>
              </p:ext>
            </p:extLst>
          </p:nvPr>
        </p:nvGraphicFramePr>
        <p:xfrm>
          <a:off x="4696164" y="4294621"/>
          <a:ext cx="1574632" cy="2167675"/>
        </p:xfrm>
        <a:graphic>
          <a:graphicData uri="http://schemas.openxmlformats.org/presentationml/2006/ole">
            <mc:AlternateContent xmlns:mc="http://schemas.openxmlformats.org/markup-compatibility/2006">
              <mc:Choice xmlns:v="urn:schemas-microsoft-com:vml" Requires="v">
                <p:oleObj name="Equation" r:id="rId4" imgW="977900" imgH="1346200" progId="Equation.DSMT4">
                  <p:embed/>
                </p:oleObj>
              </mc:Choice>
              <mc:Fallback>
                <p:oleObj name="Equation" r:id="rId4" imgW="977900" imgH="1346200" progId="Equation.DSMT4">
                  <p:embed/>
                  <p:pic>
                    <p:nvPicPr>
                      <p:cNvPr id="5" name="Object 4"/>
                      <p:cNvPicPr/>
                      <p:nvPr/>
                    </p:nvPicPr>
                    <p:blipFill>
                      <a:blip r:embed="rId5"/>
                      <a:stretch>
                        <a:fillRect/>
                      </a:stretch>
                    </p:blipFill>
                    <p:spPr>
                      <a:xfrm>
                        <a:off x="4696164" y="4294621"/>
                        <a:ext cx="1574632" cy="2167675"/>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997275901"/>
              </p:ext>
            </p:extLst>
          </p:nvPr>
        </p:nvGraphicFramePr>
        <p:xfrm>
          <a:off x="2119230" y="4257550"/>
          <a:ext cx="1776336" cy="1636625"/>
        </p:xfrm>
        <a:graphic>
          <a:graphicData uri="http://schemas.openxmlformats.org/presentationml/2006/ole">
            <mc:AlternateContent xmlns:mc="http://schemas.openxmlformats.org/markup-compatibility/2006">
              <mc:Choice xmlns:v="urn:schemas-microsoft-com:vml" Requires="v">
                <p:oleObj name="Equation" r:id="rId6" imgW="1130300" imgH="1041400" progId="Equation.DSMT4">
                  <p:embed/>
                </p:oleObj>
              </mc:Choice>
              <mc:Fallback>
                <p:oleObj name="Equation" r:id="rId6" imgW="1130300" imgH="1041400" progId="Equation.DSMT4">
                  <p:embed/>
                  <p:pic>
                    <p:nvPicPr>
                      <p:cNvPr id="6" name="Object 5"/>
                      <p:cNvPicPr/>
                      <p:nvPr/>
                    </p:nvPicPr>
                    <p:blipFill>
                      <a:blip r:embed="rId7"/>
                      <a:stretch>
                        <a:fillRect/>
                      </a:stretch>
                    </p:blipFill>
                    <p:spPr>
                      <a:xfrm>
                        <a:off x="2119230" y="4257550"/>
                        <a:ext cx="1776336" cy="1636625"/>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014508417"/>
              </p:ext>
            </p:extLst>
          </p:nvPr>
        </p:nvGraphicFramePr>
        <p:xfrm>
          <a:off x="6565499" y="4294621"/>
          <a:ext cx="2393320" cy="1794990"/>
        </p:xfrm>
        <a:graphic>
          <a:graphicData uri="http://schemas.openxmlformats.org/presentationml/2006/ole">
            <mc:AlternateContent xmlns:mc="http://schemas.openxmlformats.org/markup-compatibility/2006">
              <mc:Choice xmlns:v="urn:schemas-microsoft-com:vml" Requires="v">
                <p:oleObj name="Equation" r:id="rId8" imgW="1676400" imgH="1257300" progId="Equation.DSMT4">
                  <p:embed/>
                </p:oleObj>
              </mc:Choice>
              <mc:Fallback>
                <p:oleObj name="Equation" r:id="rId8" imgW="1676400" imgH="1257300" progId="Equation.DSMT4">
                  <p:embed/>
                  <p:pic>
                    <p:nvPicPr>
                      <p:cNvPr id="7" name="Object 6"/>
                      <p:cNvPicPr/>
                      <p:nvPr/>
                    </p:nvPicPr>
                    <p:blipFill>
                      <a:blip r:embed="rId9"/>
                      <a:stretch>
                        <a:fillRect/>
                      </a:stretch>
                    </p:blipFill>
                    <p:spPr>
                      <a:xfrm>
                        <a:off x="6565499" y="4294621"/>
                        <a:ext cx="2393320" cy="1794990"/>
                      </a:xfrm>
                      <a:prstGeom prst="rect">
                        <a:avLst/>
                      </a:prstGeom>
                    </p:spPr>
                  </p:pic>
                </p:oleObj>
              </mc:Fallback>
            </mc:AlternateContent>
          </a:graphicData>
        </a:graphic>
      </p:graphicFrame>
      <p:sp>
        <p:nvSpPr>
          <p:cNvPr id="8" name="TextBox 7"/>
          <p:cNvSpPr txBox="1"/>
          <p:nvPr/>
        </p:nvSpPr>
        <p:spPr>
          <a:xfrm>
            <a:off x="240834" y="1166059"/>
            <a:ext cx="4035960" cy="707886"/>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Where is the reference point and which direction is positive?</a:t>
            </a:r>
          </a:p>
        </p:txBody>
      </p:sp>
      <p:sp>
        <p:nvSpPr>
          <p:cNvPr id="9" name="TextBox 8"/>
          <p:cNvSpPr txBox="1"/>
          <p:nvPr/>
        </p:nvSpPr>
        <p:spPr>
          <a:xfrm>
            <a:off x="4794589" y="1166059"/>
            <a:ext cx="3965529" cy="707886"/>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Where is the reference point and which direction is positive?</a:t>
            </a:r>
          </a:p>
        </p:txBody>
      </p:sp>
      <p:sp>
        <p:nvSpPr>
          <p:cNvPr id="10" name="TextBox 9"/>
          <p:cNvSpPr txBox="1"/>
          <p:nvPr/>
        </p:nvSpPr>
        <p:spPr>
          <a:xfrm>
            <a:off x="465891" y="1895396"/>
            <a:ext cx="3179677" cy="646331"/>
          </a:xfrm>
          <a:prstGeom prst="rect">
            <a:avLst/>
          </a:prstGeom>
          <a:noFill/>
        </p:spPr>
        <p:txBody>
          <a:bodyPr wrap="square" rtlCol="0">
            <a:spAutoFit/>
          </a:bodyPr>
          <a:lstStyle/>
          <a:p>
            <a:r>
              <a:rPr lang="en-US" dirty="0">
                <a:solidFill>
                  <a:srgbClr val="FF0000"/>
                </a:solidFill>
                <a:latin typeface="Times New Roman" panose="02020603050405020304" pitchFamily="18" charset="0"/>
                <a:cs typeface="Times New Roman" panose="02020603050405020304" pitchFamily="18" charset="0"/>
              </a:rPr>
              <a:t>Origin is at the </a:t>
            </a:r>
            <a:r>
              <a:rPr lang="en-US" u="sng" dirty="0">
                <a:solidFill>
                  <a:srgbClr val="FF0000"/>
                </a:solidFill>
                <a:latin typeface="Times New Roman" panose="02020603050405020304" pitchFamily="18" charset="0"/>
                <a:cs typeface="Times New Roman" panose="02020603050405020304" pitchFamily="18" charset="0"/>
              </a:rPr>
              <a:t>top</a:t>
            </a:r>
            <a:r>
              <a:rPr lang="en-US" dirty="0">
                <a:solidFill>
                  <a:srgbClr val="FF0000"/>
                </a:solidFill>
                <a:latin typeface="Times New Roman" panose="02020603050405020304" pitchFamily="18" charset="0"/>
                <a:cs typeface="Times New Roman" panose="02020603050405020304" pitchFamily="18" charset="0"/>
              </a:rPr>
              <a:t> of the cliff, and </a:t>
            </a:r>
            <a:r>
              <a:rPr lang="en-US" u="sng" dirty="0">
                <a:solidFill>
                  <a:srgbClr val="FF0000"/>
                </a:solidFill>
                <a:latin typeface="Times New Roman" panose="02020603050405020304" pitchFamily="18" charset="0"/>
                <a:cs typeface="Times New Roman" panose="02020603050405020304" pitchFamily="18" charset="0"/>
              </a:rPr>
              <a:t>down</a:t>
            </a:r>
            <a:r>
              <a:rPr lang="en-US" dirty="0">
                <a:solidFill>
                  <a:srgbClr val="FF0000"/>
                </a:solidFill>
                <a:latin typeface="Times New Roman" panose="02020603050405020304" pitchFamily="18" charset="0"/>
                <a:cs typeface="Times New Roman" panose="02020603050405020304" pitchFamily="18" charset="0"/>
              </a:rPr>
              <a:t> is positive</a:t>
            </a:r>
          </a:p>
        </p:txBody>
      </p:sp>
      <p:sp>
        <p:nvSpPr>
          <p:cNvPr id="11" name="TextBox 10"/>
          <p:cNvSpPr txBox="1"/>
          <p:nvPr/>
        </p:nvSpPr>
        <p:spPr>
          <a:xfrm>
            <a:off x="5483480" y="1873945"/>
            <a:ext cx="3276638" cy="646331"/>
          </a:xfrm>
          <a:prstGeom prst="rect">
            <a:avLst/>
          </a:prstGeom>
          <a:noFill/>
        </p:spPr>
        <p:txBody>
          <a:bodyPr wrap="square" rtlCol="0">
            <a:spAutoFit/>
          </a:bodyPr>
          <a:lstStyle/>
          <a:p>
            <a:r>
              <a:rPr lang="en-US" dirty="0">
                <a:solidFill>
                  <a:srgbClr val="002060"/>
                </a:solidFill>
                <a:latin typeface="Times New Roman" panose="02020603050405020304" pitchFamily="18" charset="0"/>
                <a:cs typeface="Times New Roman" panose="02020603050405020304" pitchFamily="18" charset="0"/>
              </a:rPr>
              <a:t>Origin is at the </a:t>
            </a:r>
            <a:r>
              <a:rPr lang="en-US" u="sng" dirty="0">
                <a:solidFill>
                  <a:srgbClr val="002060"/>
                </a:solidFill>
                <a:latin typeface="Times New Roman" panose="02020603050405020304" pitchFamily="18" charset="0"/>
                <a:cs typeface="Times New Roman" panose="02020603050405020304" pitchFamily="18" charset="0"/>
              </a:rPr>
              <a:t>bottom</a:t>
            </a:r>
            <a:r>
              <a:rPr lang="en-US" dirty="0">
                <a:solidFill>
                  <a:srgbClr val="002060"/>
                </a:solidFill>
                <a:latin typeface="Times New Roman" panose="02020603050405020304" pitchFamily="18" charset="0"/>
                <a:cs typeface="Times New Roman" panose="02020603050405020304" pitchFamily="18" charset="0"/>
              </a:rPr>
              <a:t> of the cliff, and </a:t>
            </a:r>
            <a:r>
              <a:rPr lang="en-US" u="sng" dirty="0">
                <a:solidFill>
                  <a:srgbClr val="002060"/>
                </a:solidFill>
                <a:latin typeface="Times New Roman" panose="02020603050405020304" pitchFamily="18" charset="0"/>
                <a:cs typeface="Times New Roman" panose="02020603050405020304" pitchFamily="18" charset="0"/>
              </a:rPr>
              <a:t>up</a:t>
            </a:r>
            <a:r>
              <a:rPr lang="en-US" dirty="0">
                <a:solidFill>
                  <a:srgbClr val="002060"/>
                </a:solidFill>
                <a:latin typeface="Times New Roman" panose="02020603050405020304" pitchFamily="18" charset="0"/>
                <a:cs typeface="Times New Roman" panose="02020603050405020304" pitchFamily="18" charset="0"/>
              </a:rPr>
              <a:t> is positive</a:t>
            </a:r>
          </a:p>
        </p:txBody>
      </p:sp>
      <p:sp>
        <p:nvSpPr>
          <p:cNvPr id="3" name="Freeform 2">
            <a:extLst>
              <a:ext uri="{FF2B5EF4-FFF2-40B4-BE49-F238E27FC236}">
                <a16:creationId xmlns:a16="http://schemas.microsoft.com/office/drawing/2014/main" id="{B1909AAB-2F1C-3F41-9D48-4F676D7B447E}"/>
              </a:ext>
            </a:extLst>
          </p:cNvPr>
          <p:cNvSpPr/>
          <p:nvPr/>
        </p:nvSpPr>
        <p:spPr>
          <a:xfrm>
            <a:off x="4023401" y="3064476"/>
            <a:ext cx="227323" cy="3138616"/>
          </a:xfrm>
          <a:custGeom>
            <a:avLst/>
            <a:gdLst>
              <a:gd name="connsiteX0" fmla="*/ 248199 w 248199"/>
              <a:gd name="connsiteY0" fmla="*/ 0 h 4905633"/>
              <a:gd name="connsiteX1" fmla="*/ 223486 w 248199"/>
              <a:gd name="connsiteY1" fmla="*/ 210065 h 4905633"/>
              <a:gd name="connsiteX2" fmla="*/ 198772 w 248199"/>
              <a:gd name="connsiteY2" fmla="*/ 333633 h 4905633"/>
              <a:gd name="connsiteX3" fmla="*/ 186416 w 248199"/>
              <a:gd name="connsiteY3" fmla="*/ 395417 h 4905633"/>
              <a:gd name="connsiteX4" fmla="*/ 149345 w 248199"/>
              <a:gd name="connsiteY4" fmla="*/ 518984 h 4905633"/>
              <a:gd name="connsiteX5" fmla="*/ 136989 w 248199"/>
              <a:gd name="connsiteY5" fmla="*/ 556055 h 4905633"/>
              <a:gd name="connsiteX6" fmla="*/ 112275 w 248199"/>
              <a:gd name="connsiteY6" fmla="*/ 654909 h 4905633"/>
              <a:gd name="connsiteX7" fmla="*/ 112275 w 248199"/>
              <a:gd name="connsiteY7" fmla="*/ 1383957 h 4905633"/>
              <a:gd name="connsiteX8" fmla="*/ 136989 w 248199"/>
              <a:gd name="connsiteY8" fmla="*/ 1569309 h 4905633"/>
              <a:gd name="connsiteX9" fmla="*/ 149345 w 248199"/>
              <a:gd name="connsiteY9" fmla="*/ 1717590 h 4905633"/>
              <a:gd name="connsiteX10" fmla="*/ 174059 w 248199"/>
              <a:gd name="connsiteY10" fmla="*/ 1841157 h 4905633"/>
              <a:gd name="connsiteX11" fmla="*/ 198772 w 248199"/>
              <a:gd name="connsiteY11" fmla="*/ 2409568 h 4905633"/>
              <a:gd name="connsiteX12" fmla="*/ 211129 w 248199"/>
              <a:gd name="connsiteY12" fmla="*/ 2458995 h 4905633"/>
              <a:gd name="connsiteX13" fmla="*/ 235843 w 248199"/>
              <a:gd name="connsiteY13" fmla="*/ 2570206 h 4905633"/>
              <a:gd name="connsiteX14" fmla="*/ 223486 w 248199"/>
              <a:gd name="connsiteY14" fmla="*/ 3657600 h 4905633"/>
              <a:gd name="connsiteX15" fmla="*/ 211129 w 248199"/>
              <a:gd name="connsiteY15" fmla="*/ 4077730 h 4905633"/>
              <a:gd name="connsiteX16" fmla="*/ 174059 w 248199"/>
              <a:gd name="connsiteY16" fmla="*/ 4188941 h 4905633"/>
              <a:gd name="connsiteX17" fmla="*/ 136989 w 248199"/>
              <a:gd name="connsiteY17" fmla="*/ 4312509 h 4905633"/>
              <a:gd name="connsiteX18" fmla="*/ 124632 w 248199"/>
              <a:gd name="connsiteY18" fmla="*/ 4349579 h 4905633"/>
              <a:gd name="connsiteX19" fmla="*/ 99918 w 248199"/>
              <a:gd name="connsiteY19" fmla="*/ 4386649 h 4905633"/>
              <a:gd name="connsiteX20" fmla="*/ 75205 w 248199"/>
              <a:gd name="connsiteY20" fmla="*/ 4485503 h 4905633"/>
              <a:gd name="connsiteX21" fmla="*/ 50491 w 248199"/>
              <a:gd name="connsiteY21" fmla="*/ 4559644 h 4905633"/>
              <a:gd name="connsiteX22" fmla="*/ 25778 w 248199"/>
              <a:gd name="connsiteY22" fmla="*/ 4720282 h 4905633"/>
              <a:gd name="connsiteX23" fmla="*/ 1064 w 248199"/>
              <a:gd name="connsiteY23" fmla="*/ 4819136 h 4905633"/>
              <a:gd name="connsiteX24" fmla="*/ 1064 w 248199"/>
              <a:gd name="connsiteY24" fmla="*/ 4905633 h 4905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48199" h="4905633">
                <a:moveTo>
                  <a:pt x="248199" y="0"/>
                </a:moveTo>
                <a:cubicBezTo>
                  <a:pt x="240907" y="72920"/>
                  <a:pt x="236095" y="138615"/>
                  <a:pt x="223486" y="210065"/>
                </a:cubicBezTo>
                <a:cubicBezTo>
                  <a:pt x="216186" y="251431"/>
                  <a:pt x="207010" y="292444"/>
                  <a:pt x="198772" y="333633"/>
                </a:cubicBezTo>
                <a:cubicBezTo>
                  <a:pt x="194653" y="354228"/>
                  <a:pt x="191510" y="375042"/>
                  <a:pt x="186416" y="395417"/>
                </a:cubicBezTo>
                <a:cubicBezTo>
                  <a:pt x="167739" y="470125"/>
                  <a:pt x="179433" y="428720"/>
                  <a:pt x="149345" y="518984"/>
                </a:cubicBezTo>
                <a:cubicBezTo>
                  <a:pt x="145226" y="531341"/>
                  <a:pt x="139544" y="543283"/>
                  <a:pt x="136989" y="556055"/>
                </a:cubicBezTo>
                <a:cubicBezTo>
                  <a:pt x="122077" y="630610"/>
                  <a:pt x="131273" y="597914"/>
                  <a:pt x="112275" y="654909"/>
                </a:cubicBezTo>
                <a:cubicBezTo>
                  <a:pt x="70592" y="946683"/>
                  <a:pt x="92220" y="762254"/>
                  <a:pt x="112275" y="1383957"/>
                </a:cubicBezTo>
                <a:cubicBezTo>
                  <a:pt x="115053" y="1470081"/>
                  <a:pt x="122434" y="1496535"/>
                  <a:pt x="136989" y="1569309"/>
                </a:cubicBezTo>
                <a:cubicBezTo>
                  <a:pt x="141108" y="1618736"/>
                  <a:pt x="142644" y="1668446"/>
                  <a:pt x="149345" y="1717590"/>
                </a:cubicBezTo>
                <a:cubicBezTo>
                  <a:pt x="155020" y="1759210"/>
                  <a:pt x="174059" y="1841157"/>
                  <a:pt x="174059" y="1841157"/>
                </a:cubicBezTo>
                <a:cubicBezTo>
                  <a:pt x="178494" y="2014134"/>
                  <a:pt x="165263" y="2225267"/>
                  <a:pt x="198772" y="2409568"/>
                </a:cubicBezTo>
                <a:cubicBezTo>
                  <a:pt x="201810" y="2426277"/>
                  <a:pt x="207798" y="2442342"/>
                  <a:pt x="211129" y="2458995"/>
                </a:cubicBezTo>
                <a:cubicBezTo>
                  <a:pt x="232877" y="2567731"/>
                  <a:pt x="211794" y="2498062"/>
                  <a:pt x="235843" y="2570206"/>
                </a:cubicBezTo>
                <a:cubicBezTo>
                  <a:pt x="231724" y="2932671"/>
                  <a:pt x="229428" y="3295161"/>
                  <a:pt x="223486" y="3657600"/>
                </a:cubicBezTo>
                <a:cubicBezTo>
                  <a:pt x="221189" y="3797685"/>
                  <a:pt x="221607" y="3938018"/>
                  <a:pt x="211129" y="4077730"/>
                </a:cubicBezTo>
                <a:cubicBezTo>
                  <a:pt x="209804" y="4095392"/>
                  <a:pt x="180901" y="4161575"/>
                  <a:pt x="174059" y="4188941"/>
                </a:cubicBezTo>
                <a:cubicBezTo>
                  <a:pt x="155385" y="4263636"/>
                  <a:pt x="167071" y="4222263"/>
                  <a:pt x="136989" y="4312509"/>
                </a:cubicBezTo>
                <a:cubicBezTo>
                  <a:pt x="132870" y="4324866"/>
                  <a:pt x="131857" y="4338742"/>
                  <a:pt x="124632" y="4349579"/>
                </a:cubicBezTo>
                <a:cubicBezTo>
                  <a:pt x="116394" y="4361936"/>
                  <a:pt x="106560" y="4373366"/>
                  <a:pt x="99918" y="4386649"/>
                </a:cubicBezTo>
                <a:cubicBezTo>
                  <a:pt x="84919" y="4416646"/>
                  <a:pt x="83666" y="4454479"/>
                  <a:pt x="75205" y="4485503"/>
                </a:cubicBezTo>
                <a:cubicBezTo>
                  <a:pt x="68351" y="4510636"/>
                  <a:pt x="50491" y="4559644"/>
                  <a:pt x="50491" y="4559644"/>
                </a:cubicBezTo>
                <a:cubicBezTo>
                  <a:pt x="42989" y="4619655"/>
                  <a:pt x="39928" y="4663682"/>
                  <a:pt x="25778" y="4720282"/>
                </a:cubicBezTo>
                <a:cubicBezTo>
                  <a:pt x="12496" y="4773412"/>
                  <a:pt x="6758" y="4750811"/>
                  <a:pt x="1064" y="4819136"/>
                </a:cubicBezTo>
                <a:cubicBezTo>
                  <a:pt x="-1330" y="4847869"/>
                  <a:pt x="1064" y="4876801"/>
                  <a:pt x="1064" y="4905633"/>
                </a:cubicBezTo>
              </a:path>
            </a:pathLst>
          </a:cu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Elbow Connector 12">
            <a:extLst>
              <a:ext uri="{FF2B5EF4-FFF2-40B4-BE49-F238E27FC236}">
                <a16:creationId xmlns:a16="http://schemas.microsoft.com/office/drawing/2014/main" id="{775CEC78-5AD2-C149-9127-B743A1362162}"/>
              </a:ext>
            </a:extLst>
          </p:cNvPr>
          <p:cNvCxnSpPr>
            <a:cxnSpLocks/>
          </p:cNvCxnSpPr>
          <p:nvPr/>
        </p:nvCxnSpPr>
        <p:spPr>
          <a:xfrm>
            <a:off x="1572298" y="3120997"/>
            <a:ext cx="914400" cy="914400"/>
          </a:xfrm>
          <a:prstGeom prst="bentConnector3">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1" name="Elbow Connector 20">
            <a:extLst>
              <a:ext uri="{FF2B5EF4-FFF2-40B4-BE49-F238E27FC236}">
                <a16:creationId xmlns:a16="http://schemas.microsoft.com/office/drawing/2014/main" id="{0AB4FADB-7880-034F-ACAA-675F391B0113}"/>
              </a:ext>
            </a:extLst>
          </p:cNvPr>
          <p:cNvCxnSpPr>
            <a:cxnSpLocks/>
          </p:cNvCxnSpPr>
          <p:nvPr/>
        </p:nvCxnSpPr>
        <p:spPr>
          <a:xfrm>
            <a:off x="6409730" y="3120997"/>
            <a:ext cx="914400" cy="914400"/>
          </a:xfrm>
          <a:prstGeom prst="bentConnector3">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nvGrpSpPr>
          <p:cNvPr id="23" name="Group 22">
            <a:extLst>
              <a:ext uri="{FF2B5EF4-FFF2-40B4-BE49-F238E27FC236}">
                <a16:creationId xmlns:a16="http://schemas.microsoft.com/office/drawing/2014/main" id="{4E832D35-78CF-014D-8185-C3702D9F412C}"/>
              </a:ext>
            </a:extLst>
          </p:cNvPr>
          <p:cNvGrpSpPr/>
          <p:nvPr/>
        </p:nvGrpSpPr>
        <p:grpSpPr>
          <a:xfrm>
            <a:off x="2055729" y="2563178"/>
            <a:ext cx="566565" cy="557820"/>
            <a:chOff x="2587864" y="2608547"/>
            <a:chExt cx="651333" cy="641280"/>
          </a:xfrm>
        </p:grpSpPr>
        <p:cxnSp>
          <p:nvCxnSpPr>
            <p:cNvPr id="20" name="Straight Connector 19">
              <a:extLst>
                <a:ext uri="{FF2B5EF4-FFF2-40B4-BE49-F238E27FC236}">
                  <a16:creationId xmlns:a16="http://schemas.microsoft.com/office/drawing/2014/main" id="{8E296C88-608F-2D42-8A12-EA172FD034E4}"/>
                </a:ext>
              </a:extLst>
            </p:cNvPr>
            <p:cNvCxnSpPr/>
            <p:nvPr/>
          </p:nvCxnSpPr>
          <p:spPr>
            <a:xfrm>
              <a:off x="2587864" y="2608547"/>
              <a:ext cx="0" cy="641280"/>
            </a:xfrm>
            <a:prstGeom prst="line">
              <a:avLst/>
            </a:prstGeom>
            <a:ln>
              <a:solidFill>
                <a:srgbClr val="194CF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886C5CCB-CAB1-D048-96E0-D2365D0C20A1}"/>
                </a:ext>
              </a:extLst>
            </p:cNvPr>
            <p:cNvCxnSpPr>
              <a:cxnSpLocks/>
            </p:cNvCxnSpPr>
            <p:nvPr/>
          </p:nvCxnSpPr>
          <p:spPr>
            <a:xfrm rot="16200000">
              <a:off x="2918557" y="2929187"/>
              <a:ext cx="0" cy="641280"/>
            </a:xfrm>
            <a:prstGeom prst="line">
              <a:avLst/>
            </a:prstGeom>
            <a:ln>
              <a:solidFill>
                <a:srgbClr val="194CFF"/>
              </a:solidFill>
              <a:prstDash val="dash"/>
            </a:ln>
            <a:effectLst/>
          </p:spPr>
          <p:style>
            <a:lnRef idx="2">
              <a:schemeClr val="accent1"/>
            </a:lnRef>
            <a:fillRef idx="0">
              <a:schemeClr val="accent1"/>
            </a:fillRef>
            <a:effectRef idx="1">
              <a:schemeClr val="accent1"/>
            </a:effectRef>
            <a:fontRef idx="minor">
              <a:schemeClr val="tx1"/>
            </a:fontRef>
          </p:style>
        </p:cxnSp>
      </p:grpSp>
      <p:grpSp>
        <p:nvGrpSpPr>
          <p:cNvPr id="24" name="Group 23">
            <a:extLst>
              <a:ext uri="{FF2B5EF4-FFF2-40B4-BE49-F238E27FC236}">
                <a16:creationId xmlns:a16="http://schemas.microsoft.com/office/drawing/2014/main" id="{09650EF5-3D7D-1443-824E-C173E1253BCE}"/>
              </a:ext>
            </a:extLst>
          </p:cNvPr>
          <p:cNvGrpSpPr/>
          <p:nvPr/>
        </p:nvGrpSpPr>
        <p:grpSpPr>
          <a:xfrm>
            <a:off x="6841530" y="3502977"/>
            <a:ext cx="566565" cy="557820"/>
            <a:chOff x="2587864" y="2608547"/>
            <a:chExt cx="651333" cy="641280"/>
          </a:xfrm>
        </p:grpSpPr>
        <p:cxnSp>
          <p:nvCxnSpPr>
            <p:cNvPr id="25" name="Straight Connector 24">
              <a:extLst>
                <a:ext uri="{FF2B5EF4-FFF2-40B4-BE49-F238E27FC236}">
                  <a16:creationId xmlns:a16="http://schemas.microsoft.com/office/drawing/2014/main" id="{38797326-2B2C-224C-AD31-FF53A08331F3}"/>
                </a:ext>
              </a:extLst>
            </p:cNvPr>
            <p:cNvCxnSpPr/>
            <p:nvPr/>
          </p:nvCxnSpPr>
          <p:spPr>
            <a:xfrm>
              <a:off x="2587864" y="2608547"/>
              <a:ext cx="0" cy="64128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A0CEBB4F-9E75-5041-B853-C93313396A34}"/>
                </a:ext>
              </a:extLst>
            </p:cNvPr>
            <p:cNvCxnSpPr>
              <a:cxnSpLocks/>
            </p:cNvCxnSpPr>
            <p:nvPr/>
          </p:nvCxnSpPr>
          <p:spPr>
            <a:xfrm rot="16200000">
              <a:off x="2918557" y="2929187"/>
              <a:ext cx="0" cy="64128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grpSp>
      <p:cxnSp>
        <p:nvCxnSpPr>
          <p:cNvPr id="28" name="Straight Arrow Connector 27">
            <a:extLst>
              <a:ext uri="{FF2B5EF4-FFF2-40B4-BE49-F238E27FC236}">
                <a16:creationId xmlns:a16="http://schemas.microsoft.com/office/drawing/2014/main" id="{062819AF-36E6-004D-9827-5379A682A5CE}"/>
              </a:ext>
            </a:extLst>
          </p:cNvPr>
          <p:cNvCxnSpPr/>
          <p:nvPr/>
        </p:nvCxnSpPr>
        <p:spPr>
          <a:xfrm>
            <a:off x="2882900" y="2971800"/>
            <a:ext cx="0" cy="33020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9" name="Straight Arrow Connector 28">
            <a:extLst>
              <a:ext uri="{FF2B5EF4-FFF2-40B4-BE49-F238E27FC236}">
                <a16:creationId xmlns:a16="http://schemas.microsoft.com/office/drawing/2014/main" id="{5C4D2BF3-CA59-5040-84AD-AE94D3105C46}"/>
              </a:ext>
            </a:extLst>
          </p:cNvPr>
          <p:cNvCxnSpPr>
            <a:cxnSpLocks/>
          </p:cNvCxnSpPr>
          <p:nvPr/>
        </p:nvCxnSpPr>
        <p:spPr>
          <a:xfrm flipV="1">
            <a:off x="7556500" y="3064476"/>
            <a:ext cx="0" cy="33020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pic>
        <p:nvPicPr>
          <p:cNvPr id="30" name="Picture 29">
            <a:extLst>
              <a:ext uri="{FF2B5EF4-FFF2-40B4-BE49-F238E27FC236}">
                <a16:creationId xmlns:a16="http://schemas.microsoft.com/office/drawing/2014/main" id="{FC410247-FC72-AE44-B4C1-34DDCDCB2B46}"/>
              </a:ext>
            </a:extLst>
          </p:cNvPr>
          <p:cNvPicPr>
            <a:picLocks noChangeAspect="1"/>
          </p:cNvPicPr>
          <p:nvPr/>
        </p:nvPicPr>
        <p:blipFill>
          <a:blip r:embed="rId10"/>
          <a:stretch>
            <a:fillRect/>
          </a:stretch>
        </p:blipFill>
        <p:spPr>
          <a:xfrm>
            <a:off x="2900661" y="3032726"/>
            <a:ext cx="196850" cy="196850"/>
          </a:xfrm>
          <a:prstGeom prst="rect">
            <a:avLst/>
          </a:prstGeom>
        </p:spPr>
      </p:pic>
      <p:pic>
        <p:nvPicPr>
          <p:cNvPr id="31" name="Picture 30">
            <a:extLst>
              <a:ext uri="{FF2B5EF4-FFF2-40B4-BE49-F238E27FC236}">
                <a16:creationId xmlns:a16="http://schemas.microsoft.com/office/drawing/2014/main" id="{9360BB47-141F-CF44-B269-9E2D922A3977}"/>
              </a:ext>
            </a:extLst>
          </p:cNvPr>
          <p:cNvPicPr>
            <a:picLocks noChangeAspect="1"/>
          </p:cNvPicPr>
          <p:nvPr/>
        </p:nvPicPr>
        <p:blipFill>
          <a:blip r:embed="rId11"/>
          <a:stretch>
            <a:fillRect/>
          </a:stretch>
        </p:blipFill>
        <p:spPr>
          <a:xfrm>
            <a:off x="7556500" y="3150802"/>
            <a:ext cx="196850" cy="196850"/>
          </a:xfrm>
          <a:prstGeom prst="rect">
            <a:avLst/>
          </a:prstGeom>
        </p:spPr>
      </p:pic>
    </p:spTree>
    <p:extLst>
      <p:ext uri="{BB962C8B-B14F-4D97-AF65-F5344CB8AC3E}">
        <p14:creationId xmlns:p14="http://schemas.microsoft.com/office/powerpoint/2010/main" val="2989163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dissolve">
                                      <p:cBhvr>
                                        <p:cTn id="11" dur="500"/>
                                        <p:tgtEl>
                                          <p:spTgt spid="28"/>
                                        </p:tgtEl>
                                      </p:cBhvr>
                                    </p:animEffect>
                                  </p:childTnLst>
                                </p:cTn>
                              </p:par>
                              <p:par>
                                <p:cTn id="12" presetID="9" presetClass="entr" presetSubtype="0" fill="hold" nodeType="withEffect">
                                  <p:stCondLst>
                                    <p:cond delay="0"/>
                                  </p:stCondLst>
                                  <p:childTnLst>
                                    <p:set>
                                      <p:cBhvr>
                                        <p:cTn id="13" dur="1" fill="hold">
                                          <p:stCondLst>
                                            <p:cond delay="0"/>
                                          </p:stCondLst>
                                        </p:cTn>
                                        <p:tgtEl>
                                          <p:spTgt spid="30"/>
                                        </p:tgtEl>
                                        <p:attrNameLst>
                                          <p:attrName>style.visibility</p:attrName>
                                        </p:attrNameLst>
                                      </p:cBhvr>
                                      <p:to>
                                        <p:strVal val="visible"/>
                                      </p:to>
                                    </p:set>
                                    <p:animEffect transition="in" filter="dissolve">
                                      <p:cBhvr>
                                        <p:cTn id="14" dur="500"/>
                                        <p:tgtEl>
                                          <p:spTgt spid="30"/>
                                        </p:tgtEl>
                                      </p:cBhvr>
                                    </p:animEffect>
                                  </p:childTnLst>
                                </p:cTn>
                              </p:par>
                              <p:par>
                                <p:cTn id="15" presetID="9" presetClass="entr" presetSubtype="0" fill="hold" nodeType="with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dissolve">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dissolv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dissolve">
                                      <p:cBhvr>
                                        <p:cTn id="32" dur="500"/>
                                        <p:tgtEl>
                                          <p:spTgt spid="3"/>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dissolve">
                                      <p:cBhvr>
                                        <p:cTn id="35" dur="500"/>
                                        <p:tgtEl>
                                          <p:spTgt spid="9"/>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dissolve">
                                      <p:cBhvr>
                                        <p:cTn id="38" dur="500"/>
                                        <p:tgtEl>
                                          <p:spTgt spid="11"/>
                                        </p:tgtEl>
                                      </p:cBhvr>
                                    </p:animEffect>
                                  </p:childTnLst>
                                </p:cTn>
                              </p:par>
                              <p:par>
                                <p:cTn id="39" presetID="9" presetClass="entr" presetSubtype="0" fill="hold" nodeType="with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dissolve">
                                      <p:cBhvr>
                                        <p:cTn id="41" dur="500"/>
                                        <p:tgtEl>
                                          <p:spTgt spid="21"/>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nodeType="click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dissolve">
                                      <p:cBhvr>
                                        <p:cTn id="46" dur="500"/>
                                        <p:tgtEl>
                                          <p:spTgt spid="29"/>
                                        </p:tgtEl>
                                      </p:cBhvr>
                                    </p:animEffect>
                                  </p:childTnLst>
                                </p:cTn>
                              </p:par>
                              <p:par>
                                <p:cTn id="47" presetID="9" presetClass="entr" presetSubtype="0" fill="hold" nodeType="withEffect">
                                  <p:stCondLst>
                                    <p:cond delay="0"/>
                                  </p:stCondLst>
                                  <p:childTnLst>
                                    <p:set>
                                      <p:cBhvr>
                                        <p:cTn id="48" dur="1" fill="hold">
                                          <p:stCondLst>
                                            <p:cond delay="0"/>
                                          </p:stCondLst>
                                        </p:cTn>
                                        <p:tgtEl>
                                          <p:spTgt spid="31"/>
                                        </p:tgtEl>
                                        <p:attrNameLst>
                                          <p:attrName>style.visibility</p:attrName>
                                        </p:attrNameLst>
                                      </p:cBhvr>
                                      <p:to>
                                        <p:strVal val="visible"/>
                                      </p:to>
                                    </p:set>
                                    <p:animEffect transition="in" filter="dissolve">
                                      <p:cBhvr>
                                        <p:cTn id="49" dur="500"/>
                                        <p:tgtEl>
                                          <p:spTgt spid="31"/>
                                        </p:tgtEl>
                                      </p:cBhvr>
                                    </p:animEffect>
                                  </p:childTnLst>
                                </p:cTn>
                              </p:par>
                              <p:par>
                                <p:cTn id="50" presetID="9" presetClass="entr" presetSubtype="0" fill="hold" nodeType="with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dissolve">
                                      <p:cBhvr>
                                        <p:cTn id="52" dur="500"/>
                                        <p:tgtEl>
                                          <p:spTgt spid="24"/>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dissolve">
                                      <p:cBhvr>
                                        <p:cTn id="57" dur="500"/>
                                        <p:tgtEl>
                                          <p:spTgt spid="5"/>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nodeType="click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dissolve">
                                      <p:cBhvr>
                                        <p:cTn id="6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FF0000"/>
                </a:solidFill>
                <a:latin typeface="Apple Chancery" panose="03020702040506060504" pitchFamily="66" charset="-79"/>
                <a:cs typeface="Apple Chancery" panose="03020702040506060504" pitchFamily="66" charset="-79"/>
              </a:rPr>
              <a:t>Problem 2.51 (modified)</a:t>
            </a:r>
          </a:p>
        </p:txBody>
      </p:sp>
      <p:sp>
        <p:nvSpPr>
          <p:cNvPr id="3" name="Content Placeholder 2"/>
          <p:cNvSpPr>
            <a:spLocks noGrp="1"/>
          </p:cNvSpPr>
          <p:nvPr>
            <p:ph idx="1"/>
          </p:nvPr>
        </p:nvSpPr>
        <p:spPr>
          <a:xfrm>
            <a:off x="457199" y="1600200"/>
            <a:ext cx="8505372" cy="4525963"/>
          </a:xfrm>
        </p:spPr>
        <p:txBody>
          <a:bodyPr>
            <a:normAutofit fontScale="70000" lnSpcReduction="20000"/>
          </a:bodyPr>
          <a:lstStyle/>
          <a:p>
            <a:r>
              <a:rPr lang="en-US" sz="3400" dirty="0">
                <a:latin typeface="Times New Roman" panose="02020603050405020304" pitchFamily="18" charset="0"/>
                <a:cs typeface="Times New Roman" panose="02020603050405020304" pitchFamily="18" charset="0"/>
              </a:rPr>
              <a:t>A tennis player throws a ball straight up. It leaves the hand 2.0 m above the ground and takes 4.0 seconds to return to the starting height. (note: remember sign and units for all numeric answers!)</a:t>
            </a:r>
            <a:br>
              <a:rPr lang="en-US" sz="3400" dirty="0">
                <a:latin typeface="Times New Roman" panose="02020603050405020304" pitchFamily="18" charset="0"/>
                <a:cs typeface="Times New Roman" panose="02020603050405020304" pitchFamily="18" charset="0"/>
              </a:rPr>
            </a:br>
            <a:br>
              <a:rPr lang="en-US" sz="3400" dirty="0">
                <a:latin typeface="Times New Roman" panose="02020603050405020304" pitchFamily="18" charset="0"/>
                <a:cs typeface="Times New Roman" panose="02020603050405020304" pitchFamily="18" charset="0"/>
              </a:rPr>
            </a:br>
            <a:r>
              <a:rPr lang="en-US" sz="2900" dirty="0">
                <a:latin typeface="Times New Roman" panose="02020603050405020304" pitchFamily="18" charset="0"/>
                <a:cs typeface="Times New Roman" panose="02020603050405020304" pitchFamily="18" charset="0"/>
              </a:rPr>
              <a:t>a) What is the ball's acceleration on the way up?</a:t>
            </a:r>
            <a:br>
              <a:rPr lang="en-US" sz="2900" dirty="0">
                <a:latin typeface="Times New Roman" panose="02020603050405020304" pitchFamily="18" charset="0"/>
                <a:cs typeface="Times New Roman" panose="02020603050405020304" pitchFamily="18" charset="0"/>
              </a:rPr>
            </a:br>
            <a:br>
              <a:rPr lang="en-US" sz="2900" dirty="0">
                <a:latin typeface="Times New Roman" panose="02020603050405020304" pitchFamily="18" charset="0"/>
                <a:cs typeface="Times New Roman" panose="02020603050405020304" pitchFamily="18" charset="0"/>
              </a:rPr>
            </a:br>
            <a:r>
              <a:rPr lang="en-US" sz="2900" dirty="0">
                <a:latin typeface="Times New Roman" panose="02020603050405020304" pitchFamily="18" charset="0"/>
                <a:cs typeface="Times New Roman" panose="02020603050405020304" pitchFamily="18" charset="0"/>
              </a:rPr>
              <a:t>b) What is the ball's acceleration at the top of its flight?</a:t>
            </a:r>
            <a:br>
              <a:rPr lang="en-US" sz="2900" dirty="0">
                <a:latin typeface="Times New Roman" panose="02020603050405020304" pitchFamily="18" charset="0"/>
                <a:cs typeface="Times New Roman" panose="02020603050405020304" pitchFamily="18" charset="0"/>
              </a:rPr>
            </a:br>
            <a:br>
              <a:rPr lang="en-US" sz="2900" dirty="0">
                <a:latin typeface="Times New Roman" panose="02020603050405020304" pitchFamily="18" charset="0"/>
                <a:cs typeface="Times New Roman" panose="02020603050405020304" pitchFamily="18" charset="0"/>
              </a:rPr>
            </a:br>
            <a:r>
              <a:rPr lang="en-US" sz="2900" dirty="0">
                <a:latin typeface="Times New Roman" panose="02020603050405020304" pitchFamily="18" charset="0"/>
                <a:cs typeface="Times New Roman" panose="02020603050405020304" pitchFamily="18" charset="0"/>
              </a:rPr>
              <a:t>c) What is the ball's acceleration on the way down?</a:t>
            </a:r>
            <a:br>
              <a:rPr lang="en-US" sz="2900" dirty="0">
                <a:latin typeface="Times New Roman" panose="02020603050405020304" pitchFamily="18" charset="0"/>
                <a:cs typeface="Times New Roman" panose="02020603050405020304" pitchFamily="18" charset="0"/>
              </a:rPr>
            </a:br>
            <a:br>
              <a:rPr lang="en-US" sz="2900" dirty="0">
                <a:latin typeface="Times New Roman" panose="02020603050405020304" pitchFamily="18" charset="0"/>
                <a:cs typeface="Times New Roman" panose="02020603050405020304" pitchFamily="18" charset="0"/>
              </a:rPr>
            </a:br>
            <a:r>
              <a:rPr lang="en-US" sz="2900" dirty="0">
                <a:latin typeface="Times New Roman" panose="02020603050405020304" pitchFamily="18" charset="0"/>
                <a:cs typeface="Times New Roman" panose="02020603050405020304" pitchFamily="18" charset="0"/>
              </a:rPr>
              <a:t>d) What is the velocity of the ball when it reaches its maximum height?</a:t>
            </a:r>
            <a:br>
              <a:rPr lang="en-US" sz="2900" dirty="0">
                <a:latin typeface="Times New Roman" panose="02020603050405020304" pitchFamily="18" charset="0"/>
                <a:cs typeface="Times New Roman" panose="02020603050405020304" pitchFamily="18" charset="0"/>
              </a:rPr>
            </a:br>
            <a:br>
              <a:rPr lang="en-US" sz="2900" dirty="0">
                <a:latin typeface="Times New Roman" panose="02020603050405020304" pitchFamily="18" charset="0"/>
                <a:cs typeface="Times New Roman" panose="02020603050405020304" pitchFamily="18" charset="0"/>
              </a:rPr>
            </a:br>
            <a:r>
              <a:rPr lang="en-US" sz="2900" dirty="0">
                <a:latin typeface="Times New Roman" panose="02020603050405020304" pitchFamily="18" charset="0"/>
                <a:cs typeface="Times New Roman" panose="02020603050405020304" pitchFamily="18" charset="0"/>
              </a:rPr>
              <a:t>e) What is the initial velocity of the ball?    </a:t>
            </a:r>
            <a:br>
              <a:rPr lang="en-US" sz="2900" dirty="0">
                <a:latin typeface="Times New Roman" panose="02020603050405020304" pitchFamily="18" charset="0"/>
                <a:cs typeface="Times New Roman" panose="02020603050405020304" pitchFamily="18" charset="0"/>
              </a:rPr>
            </a:br>
            <a:br>
              <a:rPr lang="en-US" sz="2900" dirty="0">
                <a:latin typeface="Times New Roman" panose="02020603050405020304" pitchFamily="18" charset="0"/>
                <a:cs typeface="Times New Roman" panose="02020603050405020304" pitchFamily="18" charset="0"/>
              </a:rPr>
            </a:br>
            <a:r>
              <a:rPr lang="en-US" sz="2900" dirty="0">
                <a:latin typeface="Times New Roman" panose="02020603050405020304" pitchFamily="18" charset="0"/>
                <a:cs typeface="Times New Roman" panose="02020603050405020304" pitchFamily="18" charset="0"/>
              </a:rPr>
              <a:t>f) What is the ball's maximum height?</a:t>
            </a:r>
          </a:p>
        </p:txBody>
      </p:sp>
      <p:grpSp>
        <p:nvGrpSpPr>
          <p:cNvPr id="16" name="Group 15">
            <a:extLst>
              <a:ext uri="{FF2B5EF4-FFF2-40B4-BE49-F238E27FC236}">
                <a16:creationId xmlns:a16="http://schemas.microsoft.com/office/drawing/2014/main" id="{9A6AB569-F90C-9D0E-3397-930F05E3BF66}"/>
              </a:ext>
            </a:extLst>
          </p:cNvPr>
          <p:cNvGrpSpPr/>
          <p:nvPr/>
        </p:nvGrpSpPr>
        <p:grpSpPr>
          <a:xfrm>
            <a:off x="5993132" y="4766310"/>
            <a:ext cx="1522093" cy="779029"/>
            <a:chOff x="5993132" y="4766310"/>
            <a:chExt cx="1522093" cy="779029"/>
          </a:xfrm>
        </p:grpSpPr>
        <p:cxnSp>
          <p:nvCxnSpPr>
            <p:cNvPr id="5" name="Straight Connector 4">
              <a:extLst>
                <a:ext uri="{FF2B5EF4-FFF2-40B4-BE49-F238E27FC236}">
                  <a16:creationId xmlns:a16="http://schemas.microsoft.com/office/drawing/2014/main" id="{4704BA06-E297-C7F4-89DC-536DCAAFD210}"/>
                </a:ext>
              </a:extLst>
            </p:cNvPr>
            <p:cNvCxnSpPr/>
            <p:nvPr/>
          </p:nvCxnSpPr>
          <p:spPr>
            <a:xfrm>
              <a:off x="6537960" y="4766310"/>
              <a:ext cx="0" cy="674370"/>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18E89D6F-A7AE-D20F-C1DD-614330E480CF}"/>
                </a:ext>
              </a:extLst>
            </p:cNvPr>
            <p:cNvCxnSpPr/>
            <p:nvPr/>
          </p:nvCxnSpPr>
          <p:spPr>
            <a:xfrm>
              <a:off x="6435090" y="5452110"/>
              <a:ext cx="65151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86E7952D-6B17-9329-7F63-1B98AF9CC721}"/>
                </a:ext>
              </a:extLst>
            </p:cNvPr>
            <p:cNvCxnSpPr/>
            <p:nvPr/>
          </p:nvCxnSpPr>
          <p:spPr>
            <a:xfrm>
              <a:off x="6435090" y="5189220"/>
              <a:ext cx="10287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C33A91CA-EC4D-D47A-0F72-E74450589AA4}"/>
                </a:ext>
              </a:extLst>
            </p:cNvPr>
            <p:cNvCxnSpPr/>
            <p:nvPr/>
          </p:nvCxnSpPr>
          <p:spPr>
            <a:xfrm>
              <a:off x="6435090" y="4880610"/>
              <a:ext cx="102870" cy="0"/>
            </a:xfrm>
            <a:prstGeom prst="line">
              <a:avLst/>
            </a:prstGeom>
          </p:spPr>
          <p:style>
            <a:lnRef idx="2">
              <a:schemeClr val="accent1"/>
            </a:lnRef>
            <a:fillRef idx="0">
              <a:schemeClr val="accent1"/>
            </a:fillRef>
            <a:effectRef idx="1">
              <a:schemeClr val="accent1"/>
            </a:effectRef>
            <a:fontRef idx="minor">
              <a:schemeClr val="tx1"/>
            </a:fontRef>
          </p:style>
        </p:cxnSp>
        <p:pic>
          <p:nvPicPr>
            <p:cNvPr id="12" name="Picture 11">
              <a:extLst>
                <a:ext uri="{FF2B5EF4-FFF2-40B4-BE49-F238E27FC236}">
                  <a16:creationId xmlns:a16="http://schemas.microsoft.com/office/drawing/2014/main" id="{85E95C0B-0CE0-010E-F9C6-8E994027557F}"/>
                </a:ext>
              </a:extLst>
            </p:cNvPr>
            <p:cNvPicPr>
              <a:picLocks/>
            </p:cNvPicPr>
            <p:nvPr/>
          </p:nvPicPr>
          <p:blipFill>
            <a:blip r:embed="rId2"/>
            <a:stretch>
              <a:fillRect/>
            </a:stretch>
          </p:blipFill>
          <p:spPr>
            <a:xfrm>
              <a:off x="7189470" y="5358880"/>
              <a:ext cx="325755" cy="186459"/>
            </a:xfrm>
            <a:prstGeom prst="rect">
              <a:avLst/>
            </a:prstGeom>
          </p:spPr>
        </p:pic>
        <p:pic>
          <p:nvPicPr>
            <p:cNvPr id="14" name="Picture 13">
              <a:extLst>
                <a:ext uri="{FF2B5EF4-FFF2-40B4-BE49-F238E27FC236}">
                  <a16:creationId xmlns:a16="http://schemas.microsoft.com/office/drawing/2014/main" id="{B3B5495C-29B3-2755-8C77-83298013497C}"/>
                </a:ext>
              </a:extLst>
            </p:cNvPr>
            <p:cNvPicPr>
              <a:picLocks/>
            </p:cNvPicPr>
            <p:nvPr/>
          </p:nvPicPr>
          <p:blipFill>
            <a:blip r:embed="rId3"/>
            <a:stretch>
              <a:fillRect/>
            </a:stretch>
          </p:blipFill>
          <p:spPr>
            <a:xfrm>
              <a:off x="5993132" y="5143499"/>
              <a:ext cx="360210" cy="148580"/>
            </a:xfrm>
            <a:prstGeom prst="rect">
              <a:avLst/>
            </a:prstGeom>
          </p:spPr>
        </p:pic>
        <p:pic>
          <p:nvPicPr>
            <p:cNvPr id="15" name="Picture 14">
              <a:extLst>
                <a:ext uri="{FF2B5EF4-FFF2-40B4-BE49-F238E27FC236}">
                  <a16:creationId xmlns:a16="http://schemas.microsoft.com/office/drawing/2014/main" id="{F06DB151-50C6-0A00-EBBF-C68C81F0C387}"/>
                </a:ext>
              </a:extLst>
            </p:cNvPr>
            <p:cNvPicPr>
              <a:picLocks/>
            </p:cNvPicPr>
            <p:nvPr/>
          </p:nvPicPr>
          <p:blipFill>
            <a:blip r:embed="rId4"/>
            <a:stretch>
              <a:fillRect/>
            </a:stretch>
          </p:blipFill>
          <p:spPr>
            <a:xfrm>
              <a:off x="6063398" y="4810588"/>
              <a:ext cx="272409" cy="171606"/>
            </a:xfrm>
            <a:prstGeom prst="rect">
              <a:avLst/>
            </a:prstGeom>
          </p:spPr>
        </p:pic>
      </p:grpSp>
    </p:spTree>
    <p:extLst>
      <p:ext uri="{BB962C8B-B14F-4D97-AF65-F5344CB8AC3E}">
        <p14:creationId xmlns:p14="http://schemas.microsoft.com/office/powerpoint/2010/main" val="1450235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FF0000"/>
                </a:solidFill>
                <a:latin typeface="Apple Chancery" panose="03020702040506060504" pitchFamily="66" charset="-79"/>
                <a:cs typeface="Apple Chancery" panose="03020702040506060504" pitchFamily="66" charset="-79"/>
              </a:rPr>
              <a:t>Problem 2.51 continued</a:t>
            </a:r>
          </a:p>
        </p:txBody>
      </p:sp>
      <p:sp>
        <p:nvSpPr>
          <p:cNvPr id="3" name="Content Placeholder 2"/>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New set-up: The ball is again thrown upward. At a particular point in time, the velocity is registered at +12 m/s upward. If the stopwatch starts at that point:</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g) How fast is it moving after 0.3 seconds?</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h) How fast is it moving after it has traveled 0.2 meters?</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err="1">
                <a:latin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cs typeface="Times New Roman" panose="02020603050405020304" pitchFamily="18" charset="0"/>
              </a:rPr>
              <a:t>) How long will it take to get to the point where it is moving at -4 m/s?</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j) Where will it be after the first 0.7 seconds?</a:t>
            </a:r>
          </a:p>
        </p:txBody>
      </p:sp>
    </p:spTree>
    <p:extLst>
      <p:ext uri="{BB962C8B-B14F-4D97-AF65-F5344CB8AC3E}">
        <p14:creationId xmlns:p14="http://schemas.microsoft.com/office/powerpoint/2010/main" val="3427709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FF0000"/>
                </a:solidFill>
                <a:latin typeface="Apple Chancery" panose="03020702040506060504" pitchFamily="66" charset="-79"/>
                <a:cs typeface="Apple Chancery" panose="03020702040506060504" pitchFamily="66" charset="-79"/>
              </a:rPr>
              <a:t>Problem 2.51 solution</a:t>
            </a:r>
          </a:p>
        </p:txBody>
      </p:sp>
      <p:sp>
        <p:nvSpPr>
          <p:cNvPr id="3" name="Content Placeholder 2"/>
          <p:cNvSpPr>
            <a:spLocks noGrp="1"/>
          </p:cNvSpPr>
          <p:nvPr>
            <p:ph idx="1"/>
          </p:nvPr>
        </p:nvSpPr>
        <p:spPr/>
        <p:txBody>
          <a:bodyPr>
            <a:normAutofit/>
          </a:bodyPr>
          <a:lstStyle/>
          <a:p>
            <a:r>
              <a:rPr lang="en-US" sz="2800" dirty="0">
                <a:latin typeface="Times New Roman" panose="02020603050405020304" pitchFamily="18" charset="0"/>
                <a:cs typeface="Times New Roman" panose="02020603050405020304" pitchFamily="18" charset="0"/>
              </a:rPr>
              <a:t>See posted solution on class Website</a:t>
            </a:r>
          </a:p>
        </p:txBody>
      </p:sp>
    </p:spTree>
    <p:extLst>
      <p:ext uri="{BB962C8B-B14F-4D97-AF65-F5344CB8AC3E}">
        <p14:creationId xmlns:p14="http://schemas.microsoft.com/office/powerpoint/2010/main" val="4185282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FF0000"/>
                </a:solidFill>
                <a:latin typeface="Apple Chancery" panose="03020702040506060504" pitchFamily="66" charset="-79"/>
                <a:cs typeface="Apple Chancery" panose="03020702040506060504" pitchFamily="66" charset="-79"/>
              </a:rPr>
              <a:t>the well problem</a:t>
            </a:r>
          </a:p>
        </p:txBody>
      </p:sp>
      <p:sp>
        <p:nvSpPr>
          <p:cNvPr id="3" name="Content Placeholder 2"/>
          <p:cNvSpPr>
            <a:spLocks noGrp="1"/>
          </p:cNvSpPr>
          <p:nvPr>
            <p:ph idx="1"/>
          </p:nvPr>
        </p:nvSpPr>
        <p:spPr>
          <a:xfrm>
            <a:off x="279400" y="2017183"/>
            <a:ext cx="8636000" cy="2444504"/>
          </a:xfrm>
        </p:spPr>
        <p:txBody>
          <a:bodyPr>
            <a:normAutofit/>
          </a:bodyPr>
          <a:lstStyle/>
          <a:p>
            <a:r>
              <a:rPr lang="en-US" sz="2400" dirty="0">
                <a:latin typeface="Times New Roman" panose="02020603050405020304" pitchFamily="18" charset="0"/>
                <a:cs typeface="Times New Roman" panose="02020603050405020304" pitchFamily="18" charset="0"/>
              </a:rPr>
              <a:t>Go to </a:t>
            </a:r>
            <a:r>
              <a:rPr lang="en-US" sz="2400" dirty="0">
                <a:solidFill>
                  <a:srgbClr val="FF0000"/>
                </a:solidFill>
                <a:latin typeface="Times New Roman" panose="02020603050405020304" pitchFamily="18" charset="0"/>
                <a:cs typeface="Times New Roman" panose="02020603050405020304" pitchFamily="18" charset="0"/>
              </a:rPr>
              <a:t>https://</a:t>
            </a:r>
            <a:r>
              <a:rPr lang="en-US" sz="2400" dirty="0" err="1">
                <a:solidFill>
                  <a:srgbClr val="FF0000"/>
                </a:solidFill>
                <a:latin typeface="Times New Roman" panose="02020603050405020304" pitchFamily="18" charset="0"/>
                <a:cs typeface="Times New Roman" panose="02020603050405020304" pitchFamily="18" charset="0"/>
              </a:rPr>
              <a:t>youtu.be</a:t>
            </a:r>
            <a:r>
              <a:rPr lang="en-US" sz="2400" dirty="0">
                <a:solidFill>
                  <a:srgbClr val="FF0000"/>
                </a:solidFill>
                <a:latin typeface="Times New Roman" panose="02020603050405020304" pitchFamily="18" charset="0"/>
                <a:cs typeface="Times New Roman" panose="02020603050405020304" pitchFamily="18" charset="0"/>
              </a:rPr>
              <a:t>/pey37CeaFVw?t=70</a:t>
            </a:r>
            <a:r>
              <a:rPr lang="en-US" sz="2400" dirty="0">
                <a:latin typeface="Times New Roman" panose="02020603050405020304" pitchFamily="18" charset="0"/>
                <a:cs typeface="Times New Roman" panose="02020603050405020304" pitchFamily="18" charset="0"/>
              </a:rPr>
              <a:t>.  From what you find there, how deep is the well?  (Kindly note that this video is from the last episode ever of the TV show “iZombie,” and that the speed of sound is 330 m/s.)</a:t>
            </a:r>
            <a:br>
              <a:rPr lang="en-US" sz="2400" dirty="0">
                <a:latin typeface="Times New Roman" panose="02020603050405020304" pitchFamily="18" charset="0"/>
                <a:cs typeface="Times New Roman" panose="02020603050405020304" pitchFamily="18" charset="0"/>
              </a:rPr>
            </a:br>
            <a:r>
              <a:rPr lang="en-US" sz="2400" i="1" dirty="0">
                <a:latin typeface="Times New Roman" panose="02020603050405020304" pitchFamily="18" charset="0"/>
                <a:cs typeface="Times New Roman" panose="02020603050405020304" pitchFamily="18" charset="0"/>
              </a:rPr>
              <a:t>hint: the problem has two parts - how do you need to split it up and why?</a:t>
            </a:r>
          </a:p>
        </p:txBody>
      </p:sp>
    </p:spTree>
    <p:extLst>
      <p:ext uri="{BB962C8B-B14F-4D97-AF65-F5344CB8AC3E}">
        <p14:creationId xmlns:p14="http://schemas.microsoft.com/office/powerpoint/2010/main" val="13352529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mes New Roman-Arial">
      <a:maj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D9285E3F-C7AD-AA43-B46A-F3E0B9EECB23}">
  <we:reference id="4b785c87-866c-4bad-85d8-5d1ae467ac9a" version="3.1.0.0" store="EXCatalog" storeType="EXCatalog"/>
  <we:alternateReferences>
    <we:reference id="WA104381909" version="3.1.0.0" store="en-US" storeType="OMEX"/>
  </we:alternateReferences>
  <we:properties>
    <we:property name="EQUATION_HISTORY" value="&quot;[{\&quot;mathml\&quot;:\&quot;&lt;math style=\\\&quot;font-family:stix;font-size:16px;\\\&quot; xmlns=\\\&quot;http://www.w3.org/1998/Math/MathML\\\&quot;&gt;&lt;mstyle mathsize=\\\&quot;16px\\\&quot;&gt;&lt;mi&gt;y&lt;/mi&gt;&lt;mo&gt;=&lt;/mo&gt;&lt;mn&gt;0&lt;/mn&gt;&lt;/mstyle&gt;&lt;/math&gt;\&quot;,\&quot;base64Image\&quot;:\&quot;iVBORw0KGgoAAAANSUhEUgAAAMIAAABYCAYAAACnHCgUAAAACXBIWXMAAA7EAAAOxAGVKw4bAAAABGJhU0UAAABDL/GCtAAAB+9JREFUeNrtnQFkV1scx3+SSSZmJkkiyczzjDxPkow8yWTGzCRJJEnyjEkymZgneZJInkz+xjOTSUYykycxk8mTmGeSTCST+cvonZ/dv/9t/v9zfv/dc849997vhx9p2/mde87vd+85v3PO7xABEA4dSi4rKSmZU/JFSVnJNyWrSpaVTCr5Q8kxJVvQZCAv7FAypOStku8NyiclN5XsQjOCLDMUvfXrGTr/7Fn0dShrfo+/FtfxhQBZ44CS13WM+qOSQSU7a/zdz0puaZxiXsk+NC/IAseVrNQx5CklLYIy2Nhf1Snjs5IjaGYQMv1K1uoY8FiDZW1TMq0ZKnWhuUGI9GjG+LObLLNZyUKdMvmrcxDNDkLiUPSWrmWwX5XsTlB2O62HV2uV/UFJG5ofhEBbNAGu9zUYsqBjRFP+NLoAhMATjZF+jMb6SeEhki4Mex7dANJkgPQLYsMWdY1q9HAkqRXdAdKA3/TvNca5lnBusJG9Bqe7jy4BaXDVYJjPHeicNTjeAXQL8MlWWt8gp3OECw70XjLofICuAT45S+YNc7sd6N1v0Mlh1p3oHuCLFwaDXHSoe8mg+zq6B/hgj+BrMOZQf8mg+x26CPjgksARzjjUf16g/xd0E3DNlMAQDzvU3yXQP4JuAi7hgzFlgxGukdsDNE0CR5hDVwGXHBIY4QcP9fgicMZmdBdwxUWBI0x5qMcTQT1OoruAK0qUbsSowiMf8wTe/82HLAYjhf9E48JnFh+kPxrH8QII71d/rKQTdhY8LwUGOOyhHqOCekw2Muk4QevhMDb4eap/AKIi/RYeQhd+Ow1bC5qywABPeajHaUE93usK4D0iE9GE5vsm5LWFqMOKYZLTAXsLku1CG/ExNu8V1EMbveKvwGo0zJmMZEbo6TZixB2C8v+CzQXJUaF9HPdQlxPCurRv5k3Nw54lQeEPEzxAM8mym4Hw6BEa35E8OGVrNFcw7fDbnuAhZgXlu+TYJoeFWZRJi+12SqjTR/x+h7AufUmU7DGM41nOJiif81i+I316PzhCeI5wTqizyYMjbBPWJfGep0GDgqcJy+dsZ2OOJuRwBDeOcFuo00d+0iZhXUZsKFo2zMhtHJbupvWD1/GyS3CEIB3hgVCnLyR1uWdD0YhByTlLD3SS3B/xgyMU0xGsHN00ZQ14aumBtiQNecER4Ajk+AzzrMPoUS1HWPTQgHAEOELDXCD3Wy4OxMq7jXB9sNwvsiO0GRSNW9DRHysP2Y3D5W4GHeGuTYW64dFXC+Gy8aisBdha0JzPoCNY3Qn7u0HZ0QRlb42c6XukB4TLaQpnQU26jmA1iUC7QdnNBGWfiU28d8DWgqZXaHzbPdRFuhO2z7biRY2yVwnKrSSKQgLX8DkuND4f+UfbKKWdsLrQ2dom3+adsTJwBiF8WoTG95uHunQJ62L9Bk7TFtzeBJPk57CxzLAmML5uD/XopoQHc5JManWN0OjQpt3SZBv45Y3AAPs91KNPUI8lV8pnNEobDX2WLMwvgH/GBQZ40UM9JFvCJ1wpv052DmR0eP6MAnsMk8fV3E3OWStyw5XyI5bGhpXcmUjLlz0kY/NxD/WYTHOuYsp7KVnFO+w5ugDsIjlzPu+hHnOCibLT9YyphGOyynnolyl2JnafJmPBoLPsoQ/LaTvjkEb5suFv41eRHoIjZNYRJEc29znsv30C/aOujehXQwXqLaw1UTVVzBSlCxwhGZJUKr0O+08SOnX+ojXNE7oN0YYQMtnBEZLbwCeD3lsO++9PSj8tvXGeMFjj9/l2xVUKZ08RHCE5dwx6Zx3238sUnfAHrjUYOqssnvF2611whFw4QqcgauNiO3Yzmbd5eBtx6DY8bTxzHF97uBZICBCOYAdTRsQeBzr7DTpf+DQk076jpthYsrI35T/yc2AD+OMM+b8wxLSQ1uu7EXTjtMpCWfxkG67xyR/8ontP+tSdNl9+nFBOd3/H2zQaQXeQmy8C2UnV/KnTsJncYspyYjNZmykN6UAaDaCL5T6ial5T9uD9sJdcfxVee3hL83Bcd2VBaruYdat78dt4bsBWck+nYc541oIO3dfgG6W8NrVq+FRxBGkb7KQQXCH91pskCaN3kf6agitpP7zprlvsLi0WD8n+3cs89NIdCAvimjHdhLkEuygkf5O947yM7kTcRCgPPeDoUwiyzR2D8bYIyuCo4zR5SuWYlHp5bgZgC4WHbeAL1b8s8iqtX1FWKwgzrPlbniucCu1ha+W5eQwbALFJ7phhHrkSzQFmyHxvHw+Tdof4oBuP7X2OPmkAxOHUPfcEhl5vdZrnFj+F/IAbL33uQ58DDRwB4kgi58rlPUN8syrvSC5Hwv9ejH42Gv3uliw8WHxS9Aj9DIpIC1XTuS8JIwEA5I4ShXEQH4DUiO9DH0ZzgKJGACpDohk0BygizdFMv7J6jFApKCQTVD2YjVTuoJDE94NfRnOAIhLfU/QQzQGKCB+z/EzVVBlb0SSgaPBkuHJOlJe+29AkIOtwxIdvvOGTQryXg+P/ujMDbPT/UjVCtBdNCLJOa8yoNx6gqbUqzPvE31J1R2knmhDkAV0+e97myoefmyK5GJsTrBC2T4AcsUyN7wNnZziMpgN5otygE7DjHESzgbzxpgEnWKDaZ0kByDyDQifgrdXNaC6QV/i421ONA3BG4140EygKHBHi1eHVSGaj/8O9BSD3/A+JrQZv2xHbyQAAAH50RVh0TWF0aE1MADxtYXRoIHhtbG5zPSJodHRwOi8vd3d3LnczLm9yZy8xOTk4L01hdGgvTWF0aE1MIj48bXN0eWxlIG1hdGhzaXplPSIxNnB4Ij48bWk+eTwvbWk+PG1vPj08L21vPjxtbj4wPC9tbj48L21zdHlsZT48L21hdGg+z0JTigAAAABJRU5ErkJggg==\&quot;,\&quot;slideId\&quot;:287,\&quot;accessibleText\&quot;:\&quot;y equals 0\&quot;,\&quot;imageHeight\&quot;:9.513513513513514},{\&quot;mathml\&quot;:\&quot;&lt;math style=\\\&quot;font-family:stix;font-size:16px;\\\&quot; xmlns=\\\&quot;http://www.w3.org/1998/Math/MathML\\\&quot;&gt;&lt;mstyle mathsize=\\\&quot;16px\\\&quot;&gt;&lt;mi&gt;y&lt;/mi&gt;&lt;mo&gt;=&lt;/mo&gt;&lt;mn&gt;2&lt;/mn&gt;&lt;/mstyle&gt;&lt;/math&gt;\&quot;,\&quot;base64Image\&quot;:\&quot;iVBORw0KGgoAAAANSUhEUgAAAMIAAABYCAYAAACnHCgUAAAACXBIWXMAAA7EAAAOxAGVKw4bAAAABGJhU0UAAABDL/GCtAAABzRJREFUeNrtnX9kXUkUx4+IqIoQEVFRZVU9URFiraiqEFERFaEif0TFUlEVq8JaFRHR/ypW7D+rKmo9oSoiVpVYEasiVFREVImoWitC/4iIiiU7x5vnTW7vu/e+d3Nn5t75fjj/VDpz35lz7p0f55whAsA8nULGheSFrAr5IuRYyImQr0KOhOwKWRTyVMiAkDqoDWSBViHTQj4LOa1CTqRj3IIqQRppkG/1kyodwE/eCumAakFauBXjCxAm/wmZgoqB7YxKYz1NWJaFXIC6gY080OAAqrwRUgu1A5u4o9kJivICqge2cFXIYRlD/SjkCRW2QluE1Cj/j7dG24QMCpkTslelM4xiCIANbPgY57aQnioX2usVOgKfRzRhGIBJxnwMc87z5q+23eMKnOEphgKY4qKQA49Bzpxj+13ybR/FEdhp6jEkwAS/eIxxIYE+uin6duyPGBKgG576qIdmewm+kaciOsIrDAvQjXe7tDfBvnh36VMERzjEsADdLCoGuKShv0cRvwqIVgXa4NPcYjAdz99zGvpsjrhW6MbwAF0MkJmT3Y0IjtCH4QG6mFUML6ex3+dwBGATa1QKetPJ/QiOcBvDA3QxT4WUyl7N/d6N4AjXMTzApbVJuaSdGqgJuO4IO1ARcIFBMpCbkJMeOCHkDyokTnPJjZVz7GNIyDsq7ElzKQ8+mEFyNijHSIgjDMVpnE/ieMvpoTT4TQqvPDB0Dj/qYUD7Ixhz4MMMBZd9qTiHmU8GOUDpH6ouI+h9zB/EC5rDkEVPG8YdeFgIsJl8tV+BYznNWZSyKqc+UZ3hRowf1Bah/ecYd+BhJ8BezrUAWI2c9kSJ9JuP0U99hPYPMO4gos1sJtVpk2w8rBTfxRh9rEVoP0l6yEzVBROymPEdo4EkO74cMo+PWz3gEhUqHASl3sER4AhF5sv8tg0dnU+EKPh1zPYbqbD3m8SCHI6QHUeoDXgpf6/jAXhRvR+yu3MeZTT66dsk7TwcAY4guWfDhsoM6UmY9qb+jcER4AgSvzpH+6S5ltGVhKdH6o6V2m4OjgBHoMI2vd9v6jfxMGsJ7h75OcKuht8ER0gHb31+z++mHmaMkg+5uKa0N0sA+EebbpLBBP3mEEc4j8JOQ0p7nbAB5+FZhrco8IGcqhslaHp0RPETIopxJFuwAUCFWqbeHUorKlSE1ZWJE+tRK53pVPYD3MZvgWxNOcdciCM8idH2PWXh3QA7cBo+ZPXGuk3b9pC7AY4Q56j7b9O7AcAaljx29czGh3xGwafM1bzNO5Q2kIPgNpMem3pp64OGJU8Pxlgk/wU7cJp++vbWTGuppeD6k5VObXKUUGIFSBW8Xa4G1aXitszVAEeodOszTxpDaYGV8LnAv4oN8XoxFfcnT4ZMj6JeFqGma/bDHpyED2rVDZh1StH1TzdDHCGqUS/Lv38He3AS3iZ9T2fzT1J1MyafIAcl+U9FaEM9MOmFTTgHv/XVYLoP8uuQOpYp3j1Wm8qn0BSIPjUDB8ytKM/Gh2eX0urRPwcofT/k/w4rf9sFR3DKEWo8L1Guq3U5zZ+2H0IU3xDwNigen5veJ4Yj6GfB88K8lvY5Xtg6odyCuXhNqA2V7OAIelGjEjg/vT0rC56gdcKEz9+3UqFEiy0xRXAEfagh1YdyRqEDXnuMUMJ3JjymyhJ1iodnR5YsjuAIelAvC+cX4U2Nfb8kDYle3QGK9+Ycq2cPjy35osERkucnOpvbrnOrvHjNVOKJXmFxR3XKemJb/tse4UJoVxj12MMdjX1/R6U6WeM6OlwPcISi9z8ypAxgDm+d0mGNfathG/wVatTR6W8BjsAXgbRQKarwDezDCfo8M4X7Gvtup7OxSwu6Og667pNv33mheOZV2Ejm6abSzqCO/PMaaVdcAWXJZ6reo3MuVs4R1Nt4pmEjmaeLwqun65Q93Qo4Dnkg/lRdgJ1kmnb6toizaZnUrYQ/Qx4I0aXZhqcm+2TflrH2QmBBC+Y87CTTtFL1F1ImKSsmlDFM5aNQm2ArmcWbXWaTDJlQyO0yDzMMW8ks/ILbstQJvlDCsUXlaPR5mCXYSmZhI9sge8NJfjWlmHofj2yBvWSWOrI7ruq6KcX0eR7kLmwFuMgcnT1NBsA5eH1QLOf+iTQFOAFgG3myIxEfAGOod99OQR3ARXLKlGgV6gAuwtulH6l0eoytUuAkr6hUkgWl3IGTTCjrgnGoA7iIGlM0D3UAF+GY82LiBV/kUAuVANfgxXCxXimH3TZDJSDt8I4Pp7BxuUYu+sT7/0E5A2z0O1TaIboCFYK006QYtTeBxu9UmMt1f6BSRGkHVAiywCyVD13lBHwuz1cn5YGyJjgkhE+ADFFNgjU7ww2oDmSJrxU6ATtOJ9QGssZ2BU6wRSm/0geAckxEdAIOra6HukBW4aTr1wEO8JkKVYwBcALeEeLT4WMpa/LfcG8ByDz/A3GT6s/Vk84cAAAAfnRFWHRNYXRoTUwAPG1hdGggeG1sbnM9Imh0dHA6Ly93d3cudzMub3JnLzE5OTgvTWF0aC9NYXRoTUwiPjxtc3R5bGUgbWF0aHNpemU9IjE2cHgiPjxtaT55PC9taT48bW8+PTwvbW8+PG1uPjI8L21uPjwvbXN0eWxlPjwvbWF0aD7hEpoKAAAAAElFTkSuQmCC\&quot;,\&quot;slideId\&quot;:287,\&quot;accessibleText\&quot;:\&quot;y equals 2\&quot;,\&quot;imageHeight\&quot;:9.513513513513514},{\&quot;mathml\&quot;:\&quot;&lt;math style=\\\&quot;font-family:stix;font-size:16px;\\\&quot; xmlns=\\\&quot;http://www.w3.org/1998/Math/MathML\\\&quot;&gt;&lt;mstyle mathsize=\\\&quot;16px\\\&quot;&gt;&lt;msub&gt;&lt;mi&gt;y&lt;/mi&gt;&lt;mrow&gt;&lt;mi&gt;t&lt;/mi&gt;&lt;mi&gt;o&lt;/mi&gt;&lt;mi&gt;p&lt;/mi&gt;&lt;/mrow&gt;&lt;/msub&gt;&lt;/mstyle&gt;&lt;/math&gt;\&quot;,\&quot;base64Image\&quot;:\&quot;iVBORw0KGgoAAAANSUhEUgAAAKAAAABmCAYAAABMfpqEAAAACXBIWXMAAA7EAAAOxAGVKw4bAAAABGJhU0UAAAAs8vz+fQAACZpJREFUeNrtnQ9kl1sYxx8zk5mYmZmZuJKfXIlcSeaKua7JzMhMkkRmkslIkiRxTZIkMjMzM66ZTCYmmUwiSZKJyVyTGZOZ+ZnRfR+dn729nXPe8+/9bfv9vh+O7p3fe97zPu/znvM85zznOUT25KLSEZX+qIxGZS4q+ajMUDi6ovI2KptRWY/K06gcJVBWVEWlLSqXhaK9EwrxXVO6Atz3sqb+c3gtpU1lVCaispSiaKry3vP+FVFZ09S/FZXDeE2l3ettiOF0UpSXYog1VcKTHvc/bFD/EF5T+VEhhtdFAwUZ9rhPjUH9K3gd5UudsAV1CsJ2YrXHPWYN6gdlTHOKncblgkf9jVH5rKl7A68A9Kco4LRn/bVRGcnI0QEl4qwsp3irdQHuczoqq4m6xyB+wNxJ6QUvBrpPe6LeHogeMAcyHobjHni83hxED0w8Vl9vWKaACxA5iNND2S/NHYrVdx8iB3HqUxRwPMA9umL1HYPIgc0wvC6GUB/GRV0fIGog42pKL/inR92VQom/i/sA8Au5FAW861H3+ZhDsx+iBioWNAr4xqPeV6KOJxAx0DFI+lURl97raKwOxAACLR0pw3Cnh/PxAuIFJs7ClkYBbYfQXCAnBpQRLzUKaDuFMhbAfgRlxs2UYbjGsJ54WP5piBWY0pKigKbKNCV+/xYiBTbwiodu89ItgzpOxn7/F0QKbJnSKOCEwfWF/SavIUrgwjWNAi6nXNsd++0JiBK4cDzFDlRNSHOIf2HL5xTECLKyA1WOyC1C5gNQBDuwX/L7Jvqx1RJrviAIN8guQLUw6cxhV40QH/DllEYBk3s64nOHNyA6EIK0deGqmL34UfztS+zvAHjzWqOAhQnmeCR1O0QGQvJIo4CcgLKBtvPLPIe4QGjOaBSQs60W8r5wqP1BiAuE5jeNAsazr96GqEBWbJB+VYQ94n0QE8iKZykKiGgXsGOOCFKsgczpJnVUTB3EA7Lmb4UCdkM0oBjUSpTvKcQCikXyyAVOtdsAsYBi0ZZQwDMQCSgmD+nn1Y9SgSfZ+YBGbBvY5fZfIa3aovj/UoAjeN4Q9q3sesaoNDcYPaHt4FmwSzlPdnuB9wrxHX/jeM27k1xs6H1ZQs/Vl3CoLuFV7z542qVwxhuvdpTKlMtt+nU+8wBe9+5jgra3VpZCSrX9sWfS7WsBu4D44YVXSuB5+AP6QmFyHYKMia/5Du/xZ+G0wP+SPoysI+M28FkoN0Xvy1NYHFe5Kf7lTVyjog0VAe7FJ1m10o+zWPieHKnOYXS8aqU6FKhB2MQTwtTKi/bxFosXwmQpmolykLZPs+SE4pV7UOlYWENR+Urpp7Xris9c5z4xcnyyuB8rp03qYz5xinN5T9KPhKF5yw+tSVy/ZdA2/s1A1vrQQNv5XNguqt+jvd5TT8UrrHO7ciGh/HkxzPNSZmGrapXopd5L7v3AomcdFB/bOOmP291MKM/ZqHxzkMu0aU9dI7rgKfGF8PydLmavPva1LpegV6hKsnQu4D1aRE8Ur5+Hf112iEqSpz4ZcLg/K/VzxXM+i/3uXqxXGxMmV+HDYB3pjcqKRglT9/3UKbp+VizZKkZzVOZjX/7RErRrVWnmmgPUzcPtY0ndvYbX1ypeeJtDW1RBw4W2FKLaeZ+37pjcw5ohfTNtdLyv0d4NYXBWidIbs/nWqHTXQ59nNP3SpBhGbR0b2WHhnx3a06d47wdpe/5z0HAY1W3B0M6MLDvaPCdLVPkqxVebfOZBz3qPKGR91qEuVf6dU5b1jCsUuXBK/UOLuk6TY3bcvKXyLVNpH5vaSuEO24lP76xK6rznMYzL2vjYsp5FSR2Toq220eu1Gp35qrvwo4XyfQhkB+1m7lK448YK0zyyns/3DBTfc/maFXWsCcW0fd4Kjd7kdRf2GyrfGJmf9bGXmZM8+zvHuqoVDl6e/FOSqJTHlLOad90esE0FR0SrudOai//zHH72EtUkn2gdcKxvRCHTmwHsVOsXbWD/+Z5QoHNmU2EP95X4MZdZ8bdyytvXqRCgyxSHyihfIP8VgmaXoc7Q+exybFMVuZ+QADRTCZsOCrNPjBzfA3m9SdrIb0XmiOZ61zVmXUIqnHxgiMwhczkuVpUnez5QOy+ReunLhCuK632mmnTTMI+hWuk0BLLXqjTDW2+gto56KpBq/fuUR5t6NAqILbkGdCmEdyJQ77QW0J6eJ/e5StVZLiuebRrTKCByATn2KhsO9bzKeBhqJHUIlElImOpU0yHPdi1m4FWXFUvkdsCiyTDuO7yZDHXPDK+/ReEDbXOa5+6BaqVzKJDwujTzYBWB2jrrqUCzgTx9E6eLd0jWQL3c7Tbbc+uGyP2oWp+pjkXD61VnuPhOk6iWcwegWmbI9oG4TJ6q0hJfC9TOAU/vuiODYbJF0/vVQ7XMWCP5cRK2fKPsNjLVKNo5bzG8P1C0zyeiXbWMi6PXDPmDwmVy3Qw0lNs4D60WdXyQXP/Fo03HFG36RHtzg9qOcFUhRJeTO1U7xnxfRiNtpzxxXblQeegjgR2iLSrteNHgTJP5khmvweoy/KvORvFlQtHG6gAeumvwgWo/SR9UypwKxbApmzRmO2k1xeB/n4ECyuL2uB228YTDirY1ObSJnYuVwL1pWdJi6DTUCOVKy/g1FngIzkkcjw3RbluWKFyY1AzJAyFg91lyXWHD1EimV9YNvEXVMNfi2MssSKY2Wh3qUk20u8xPypwh3kWIY9cckEWFJBflB8l8U3olySNh7li2q04ynHO9xx2fUzXRfjeA3TdC4VZ5yg7ZvNqG6H24FCaohzxf9iqZT8pytHNyZeG1o62mc2Jsp5rOSEYKOBweVJPZZizepGQbRiXrWTlKptagh1lNvOTbAXqYdfJLNZI0VfgDOQIVyl4B35Bb1iu2hyZJflbylYQtyf99kX7svEsa9bkAz3lc83xpoVJ8/xcJM6APQ2445ki/m983koMVyybtG08J8RJgyInc6yn3nBFKWhEzAbrp53XtT0LxqqEyYakXTgbbgnmhLOOOXqsKfrHtwo6ci92LyzfhQXI6tk7KZgfijMb+uyY+tCVh++bFvwvi76x0v0NNgCuqPDerEA0oBqojc3HOCSgK/ygU8CJEA4rBWwof/weAEftJnRoEgMxR5bkZhmhAMVBtkOqEaEAx+EzIUgB2iCaF8n2EaEAxuAD7D+wkuuU3ADLlBKkDD+CAgMyVb0mjgLynpRZiAiHhM0g4cmWezEO+eD8vR3uPQnzAF8668MixPNjpxv8P/zAHJbJ6jiQAAACidEVYdE1hdGhNTAA8bWF0aCB4bWxucz0iaHR0cDovL3d3dy53My5vcmcvMTk5OC9NYXRoL01hdGhNTCI+PG1zdHlsZSBtYXRoc2l6ZT0iMTZweCI+PG1zdWI+PG1pPnk8L21pPjxtcm93PjxtaT50PC9taT48bWk+bzwvbWk+PG1pPnA8L21pPjwvbXJvdz48L21zdWI+PC9tc3R5bGU+PC9tYXRoPmGJrNUAAAAASUVORK5CYII=\&quot;,\&quot;slideId\&quot;:287,\&quot;accessibleText\&quot;:\&quot;y subscript t o p end subscript\&quot;,\&quot;imageHeight\&quot;:11.027027027027026}]&quot;"/>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33541</TotalTime>
  <Words>811</Words>
  <Application>Microsoft Macintosh PowerPoint</Application>
  <PresentationFormat>On-screen Show (4:3)</PresentationFormat>
  <Paragraphs>47</Paragraphs>
  <Slides>10</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8" baseType="lpstr">
      <vt:lpstr>Apple Chancery</vt:lpstr>
      <vt:lpstr>Arial</vt:lpstr>
      <vt:lpstr>Calibri</vt:lpstr>
      <vt:lpstr>Cambria Math</vt:lpstr>
      <vt:lpstr>Palatino Linotype</vt:lpstr>
      <vt:lpstr>Times New Roman</vt:lpstr>
      <vt:lpstr>Office Theme</vt:lpstr>
      <vt:lpstr>Equation</vt:lpstr>
      <vt:lpstr>Using kinematic equations</vt:lpstr>
      <vt:lpstr>Free fall</vt:lpstr>
      <vt:lpstr>Gravitational acceleration</vt:lpstr>
      <vt:lpstr>Free fall example #1</vt:lpstr>
      <vt:lpstr>Free Fall Example #1 - solution</vt:lpstr>
      <vt:lpstr>Problem 2.51 (modified)</vt:lpstr>
      <vt:lpstr>Problem 2.51 continued</vt:lpstr>
      <vt:lpstr>Problem 2.51 solution</vt:lpstr>
      <vt:lpstr>the well problem</vt:lpstr>
      <vt:lpstr>the well Problem - solution</vt:lpstr>
    </vt:vector>
  </TitlesOfParts>
  <Company>Polytechnic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Fletcher</dc:creator>
  <cp:lastModifiedBy>Craig Fletcher</cp:lastModifiedBy>
  <cp:revision>702</cp:revision>
  <cp:lastPrinted>2017-11-14T01:56:41Z</cp:lastPrinted>
  <dcterms:created xsi:type="dcterms:W3CDTF">2017-08-16T17:34:12Z</dcterms:created>
  <dcterms:modified xsi:type="dcterms:W3CDTF">2023-08-29T18:35:25Z</dcterms:modified>
</cp:coreProperties>
</file>